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3"/>
  </p:notesMasterIdLst>
  <p:sldIdLst>
    <p:sldId id="256" r:id="rId3"/>
    <p:sldId id="282" r:id="rId4"/>
    <p:sldId id="258" r:id="rId5"/>
    <p:sldId id="300" r:id="rId6"/>
    <p:sldId id="298" r:id="rId7"/>
    <p:sldId id="301" r:id="rId8"/>
    <p:sldId id="302" r:id="rId9"/>
    <p:sldId id="304" r:id="rId10"/>
    <p:sldId id="303" r:id="rId11"/>
    <p:sldId id="305" r:id="rId12"/>
    <p:sldId id="262" r:id="rId13"/>
    <p:sldId id="306" r:id="rId14"/>
    <p:sldId id="307" r:id="rId15"/>
    <p:sldId id="308" r:id="rId16"/>
    <p:sldId id="309" r:id="rId17"/>
    <p:sldId id="310" r:id="rId18"/>
    <p:sldId id="297" r:id="rId19"/>
    <p:sldId id="272" r:id="rId20"/>
    <p:sldId id="299" r:id="rId21"/>
    <p:sldId id="28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18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45"/>
    <p:restoredTop sz="94626"/>
  </p:normalViewPr>
  <p:slideViewPr>
    <p:cSldViewPr showGuides="1">
      <p:cViewPr varScale="1">
        <p:scale>
          <a:sx n="105" d="100"/>
          <a:sy n="105" d="100"/>
        </p:scale>
        <p:origin x="21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7A09A-6BE3-7849-A850-852F8B9EEAB3}" type="datetimeFigureOut">
              <a:rPr kumimoji="1" lang="zh-CN" altLang="en-US" smtClean="0"/>
              <a:t>2023/7/12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47F30-C2B1-2D4A-9E97-3589DD45D31F}" type="slidenum">
              <a:rPr kumimoji="1" lang="zh-CN" altLang="en-US" smtClean="0"/>
              <a:t>‹#›</a:t>
            </a:fld>
            <a:endParaRPr kumimoji="1" lang="zh-CN" altLang="en-US"/>
          </a:p>
        </p:txBody>
      </p:sp>
    </p:spTree>
    <p:extLst>
      <p:ext uri="{BB962C8B-B14F-4D97-AF65-F5344CB8AC3E}">
        <p14:creationId xmlns:p14="http://schemas.microsoft.com/office/powerpoint/2010/main" val="419710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1</a:t>
            </a:fld>
            <a:endParaRPr kumimoji="1" lang="zh-CN" altLang="en-US"/>
          </a:p>
        </p:txBody>
      </p:sp>
    </p:spTree>
    <p:extLst>
      <p:ext uri="{BB962C8B-B14F-4D97-AF65-F5344CB8AC3E}">
        <p14:creationId xmlns:p14="http://schemas.microsoft.com/office/powerpoint/2010/main" val="96927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18</a:t>
            </a:fld>
            <a:endParaRPr kumimoji="1" lang="zh-CN" altLang="en-US"/>
          </a:p>
        </p:txBody>
      </p:sp>
    </p:spTree>
    <p:extLst>
      <p:ext uri="{BB962C8B-B14F-4D97-AF65-F5344CB8AC3E}">
        <p14:creationId xmlns:p14="http://schemas.microsoft.com/office/powerpoint/2010/main" val="2199672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19</a:t>
            </a:fld>
            <a:endParaRPr kumimoji="1" lang="zh-CN" altLang="en-US"/>
          </a:p>
        </p:txBody>
      </p:sp>
    </p:spTree>
    <p:extLst>
      <p:ext uri="{BB962C8B-B14F-4D97-AF65-F5344CB8AC3E}">
        <p14:creationId xmlns:p14="http://schemas.microsoft.com/office/powerpoint/2010/main" val="2248244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20</a:t>
            </a:fld>
            <a:endParaRPr kumimoji="1" lang="zh-CN" altLang="en-US"/>
          </a:p>
        </p:txBody>
      </p:sp>
    </p:spTree>
    <p:extLst>
      <p:ext uri="{BB962C8B-B14F-4D97-AF65-F5344CB8AC3E}">
        <p14:creationId xmlns:p14="http://schemas.microsoft.com/office/powerpoint/2010/main" val="286160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2</a:t>
            </a:fld>
            <a:endParaRPr kumimoji="1" lang="zh-CN" altLang="en-US"/>
          </a:p>
        </p:txBody>
      </p:sp>
    </p:spTree>
    <p:extLst>
      <p:ext uri="{BB962C8B-B14F-4D97-AF65-F5344CB8AC3E}">
        <p14:creationId xmlns:p14="http://schemas.microsoft.com/office/powerpoint/2010/main" val="147439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3</a:t>
            </a:fld>
            <a:endParaRPr kumimoji="1" lang="zh-CN" altLang="en-US"/>
          </a:p>
        </p:txBody>
      </p:sp>
    </p:spTree>
    <p:extLst>
      <p:ext uri="{BB962C8B-B14F-4D97-AF65-F5344CB8AC3E}">
        <p14:creationId xmlns:p14="http://schemas.microsoft.com/office/powerpoint/2010/main" val="385138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4</a:t>
            </a:fld>
            <a:endParaRPr kumimoji="1" lang="zh-CN" altLang="en-US"/>
          </a:p>
        </p:txBody>
      </p:sp>
    </p:spTree>
    <p:extLst>
      <p:ext uri="{BB962C8B-B14F-4D97-AF65-F5344CB8AC3E}">
        <p14:creationId xmlns:p14="http://schemas.microsoft.com/office/powerpoint/2010/main" val="22127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5</a:t>
            </a:fld>
            <a:endParaRPr kumimoji="1" lang="zh-CN" altLang="en-US"/>
          </a:p>
        </p:txBody>
      </p:sp>
    </p:spTree>
    <p:extLst>
      <p:ext uri="{BB962C8B-B14F-4D97-AF65-F5344CB8AC3E}">
        <p14:creationId xmlns:p14="http://schemas.microsoft.com/office/powerpoint/2010/main" val="404723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6</a:t>
            </a:fld>
            <a:endParaRPr kumimoji="1" lang="zh-CN" altLang="en-US"/>
          </a:p>
        </p:txBody>
      </p:sp>
    </p:spTree>
    <p:extLst>
      <p:ext uri="{BB962C8B-B14F-4D97-AF65-F5344CB8AC3E}">
        <p14:creationId xmlns:p14="http://schemas.microsoft.com/office/powerpoint/2010/main" val="182501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7</a:t>
            </a:fld>
            <a:endParaRPr kumimoji="1" lang="zh-CN" altLang="en-US"/>
          </a:p>
        </p:txBody>
      </p:sp>
    </p:spTree>
    <p:extLst>
      <p:ext uri="{BB962C8B-B14F-4D97-AF65-F5344CB8AC3E}">
        <p14:creationId xmlns:p14="http://schemas.microsoft.com/office/powerpoint/2010/main" val="281713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8</a:t>
            </a:fld>
            <a:endParaRPr kumimoji="1" lang="zh-CN" altLang="en-US"/>
          </a:p>
        </p:txBody>
      </p:sp>
    </p:spTree>
    <p:extLst>
      <p:ext uri="{BB962C8B-B14F-4D97-AF65-F5344CB8AC3E}">
        <p14:creationId xmlns:p14="http://schemas.microsoft.com/office/powerpoint/2010/main" val="1925815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347F30-C2B1-2D4A-9E97-3589DD45D31F}" type="slidenum">
              <a:rPr kumimoji="1" lang="zh-CN" altLang="en-US" smtClean="0"/>
              <a:t>10</a:t>
            </a:fld>
            <a:endParaRPr kumimoji="1" lang="zh-CN" altLang="en-US"/>
          </a:p>
        </p:txBody>
      </p:sp>
    </p:spTree>
    <p:extLst>
      <p:ext uri="{BB962C8B-B14F-4D97-AF65-F5344CB8AC3E}">
        <p14:creationId xmlns:p14="http://schemas.microsoft.com/office/powerpoint/2010/main" val="318288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9BA3-61BE-4492-ADDE-FD2FB79F0CE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CDC1388-FE6E-42C7-ABE1-EB384AF18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AE31D56-9A69-44BF-AF31-AC606960EF83}"/>
              </a:ext>
            </a:extLst>
          </p:cNvPr>
          <p:cNvSpPr>
            <a:spLocks noGrp="1"/>
          </p:cNvSpPr>
          <p:nvPr>
            <p:ph type="dt" sz="half" idx="10"/>
          </p:nvPr>
        </p:nvSpPr>
        <p:spPr/>
        <p:txBody>
          <a:bodyPr/>
          <a:lstStyle/>
          <a:p>
            <a:fld id="{DC51A480-E1B3-574F-9A81-AD1C8DA8A452}" type="datetime1">
              <a:rPr lang="zh-CN" altLang="en-US" smtClean="0"/>
              <a:t>2023/7/12</a:t>
            </a:fld>
            <a:endParaRPr lang="zh-CN" altLang="en-US"/>
          </a:p>
        </p:txBody>
      </p:sp>
      <p:sp>
        <p:nvSpPr>
          <p:cNvPr id="5" name="页脚占位符 4">
            <a:extLst>
              <a:ext uri="{FF2B5EF4-FFF2-40B4-BE49-F238E27FC236}">
                <a16:creationId xmlns:a16="http://schemas.microsoft.com/office/drawing/2014/main" id="{FBCB5D36-C87E-4617-A9C3-3CC911A843A6}"/>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C1826849-E8DB-4498-AAA9-2D63AE8B214D}"/>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75894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D21B9-60A7-4C24-9C6D-BBB2017B15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DC578DE-3DAF-4DFC-A39A-5FB13A078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795E84-B528-4067-82AC-C25818F68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3B4348-CE63-4472-8D10-EDFCBD141487}"/>
              </a:ext>
            </a:extLst>
          </p:cNvPr>
          <p:cNvSpPr>
            <a:spLocks noGrp="1"/>
          </p:cNvSpPr>
          <p:nvPr>
            <p:ph type="dt" sz="half" idx="10"/>
          </p:nvPr>
        </p:nvSpPr>
        <p:spPr/>
        <p:txBody>
          <a:bodyPr/>
          <a:lstStyle/>
          <a:p>
            <a:fld id="{518BC562-247D-3548-86A6-2E9AD0F61B3A}" type="datetime1">
              <a:rPr lang="zh-CN" altLang="en-US" smtClean="0"/>
              <a:t>2023/7/12</a:t>
            </a:fld>
            <a:endParaRPr lang="zh-CN" altLang="en-US"/>
          </a:p>
        </p:txBody>
      </p:sp>
      <p:sp>
        <p:nvSpPr>
          <p:cNvPr id="6" name="页脚占位符 5">
            <a:extLst>
              <a:ext uri="{FF2B5EF4-FFF2-40B4-BE49-F238E27FC236}">
                <a16:creationId xmlns:a16="http://schemas.microsoft.com/office/drawing/2014/main" id="{4D4E97FC-E57B-46DF-A362-016B915C08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F4E6F3-DB08-418A-96DE-4B34A127FE79}"/>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199052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7322B1-A96B-4726-8A36-8EE2731EB8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A928BE5-916B-4451-96E6-5E1F091FD2C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2252D9-9569-44D2-8E60-9E8A2976A376}"/>
              </a:ext>
            </a:extLst>
          </p:cNvPr>
          <p:cNvSpPr>
            <a:spLocks noGrp="1"/>
          </p:cNvSpPr>
          <p:nvPr>
            <p:ph type="dt" sz="half" idx="10"/>
          </p:nvPr>
        </p:nvSpPr>
        <p:spPr/>
        <p:txBody>
          <a:bodyPr/>
          <a:lstStyle/>
          <a:p>
            <a:fld id="{66652C9F-82F3-A040-94AF-F66A432B8146}" type="datetime1">
              <a:rPr lang="zh-CN" altLang="en-US" smtClean="0"/>
              <a:t>2023/7/12</a:t>
            </a:fld>
            <a:endParaRPr lang="zh-CN" altLang="en-US"/>
          </a:p>
        </p:txBody>
      </p:sp>
      <p:sp>
        <p:nvSpPr>
          <p:cNvPr id="5" name="页脚占位符 4">
            <a:extLst>
              <a:ext uri="{FF2B5EF4-FFF2-40B4-BE49-F238E27FC236}">
                <a16:creationId xmlns:a16="http://schemas.microsoft.com/office/drawing/2014/main" id="{DA44FE15-728A-4B13-A6DA-5CD4961A08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F109BE-5C61-46BC-9766-BE07DA834031}"/>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3097815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1F1974-3FC4-4F13-A3B6-8DB8E20C9C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257434-903E-493A-BF1E-CFF4FA37D8C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8D8A9-5F6A-47D5-9BC4-23FA0325CF5C}"/>
              </a:ext>
            </a:extLst>
          </p:cNvPr>
          <p:cNvSpPr>
            <a:spLocks noGrp="1"/>
          </p:cNvSpPr>
          <p:nvPr>
            <p:ph type="dt" sz="half" idx="10"/>
          </p:nvPr>
        </p:nvSpPr>
        <p:spPr/>
        <p:txBody>
          <a:bodyPr/>
          <a:lstStyle/>
          <a:p>
            <a:fld id="{E151DC0E-60D1-BF44-A285-6F7F16BD32BC}" type="datetime1">
              <a:rPr lang="zh-CN" altLang="en-US" smtClean="0"/>
              <a:t>2023/7/12</a:t>
            </a:fld>
            <a:endParaRPr lang="zh-CN" altLang="en-US"/>
          </a:p>
        </p:txBody>
      </p:sp>
      <p:sp>
        <p:nvSpPr>
          <p:cNvPr id="5" name="页脚占位符 4">
            <a:extLst>
              <a:ext uri="{FF2B5EF4-FFF2-40B4-BE49-F238E27FC236}">
                <a16:creationId xmlns:a16="http://schemas.microsoft.com/office/drawing/2014/main" id="{5C60C077-2CC6-4D11-8A1E-0BB702E8A6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902113-C699-4CE4-B6F8-D7702FEADDD6}"/>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3858129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AD3D8ED7-2024-5241-B9EC-BC7DEC95655A}" type="datetime1">
              <a:rPr lang="zh-CN" altLang="en-US" smtClean="0">
                <a:solidFill>
                  <a:prstClr val="black"/>
                </a:solidFill>
              </a:rPr>
              <a:t>2023/7/12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3958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6B7B75A-92B3-734A-B2E5-2F4569F15534}" type="datetime1">
              <a:rPr lang="zh-CN" altLang="en-US" smtClean="0">
                <a:solidFill>
                  <a:prstClr val="black"/>
                </a:solidFill>
              </a:rPr>
              <a:t>2023/7/12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1431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00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B2EE9-8E8B-48A5-8FC7-1AC7D31D7E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4535FB-5A2D-43FA-81CC-E4781DE071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03FA90-48C1-4060-BC15-282F4AF39F40}"/>
              </a:ext>
            </a:extLst>
          </p:cNvPr>
          <p:cNvSpPr>
            <a:spLocks noGrp="1"/>
          </p:cNvSpPr>
          <p:nvPr>
            <p:ph type="dt" sz="half" idx="10"/>
          </p:nvPr>
        </p:nvSpPr>
        <p:spPr/>
        <p:txBody>
          <a:bodyPr/>
          <a:lstStyle/>
          <a:p>
            <a:fld id="{BBAECA3A-8143-DC45-BCCB-D020A8E05E5B}" type="datetime1">
              <a:rPr lang="zh-CN" altLang="en-US" smtClean="0"/>
              <a:t>2023/7/12</a:t>
            </a:fld>
            <a:endParaRPr lang="zh-CN" altLang="en-US"/>
          </a:p>
        </p:txBody>
      </p:sp>
      <p:sp>
        <p:nvSpPr>
          <p:cNvPr id="5" name="页脚占位符 4">
            <a:extLst>
              <a:ext uri="{FF2B5EF4-FFF2-40B4-BE49-F238E27FC236}">
                <a16:creationId xmlns:a16="http://schemas.microsoft.com/office/drawing/2014/main" id="{C14AA9A2-4520-4C8D-872C-8EA1CB8F41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44D7A8-869E-4FFF-8369-E5FA20DDE1A4}"/>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
        <p:nvSpPr>
          <p:cNvPr id="7" name="文本框 6">
            <a:extLst>
              <a:ext uri="{FF2B5EF4-FFF2-40B4-BE49-F238E27FC236}">
                <a16:creationId xmlns:a16="http://schemas.microsoft.com/office/drawing/2014/main" id="{82D230AD-9F72-9E48-A71A-2ACB36D1B855}"/>
              </a:ext>
            </a:extLst>
          </p:cNvPr>
          <p:cNvSpPr txBox="1"/>
          <p:nvPr userDrawn="1"/>
        </p:nvSpPr>
        <p:spPr>
          <a:xfrm>
            <a:off x="287867" y="237067"/>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112784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5CB2E-8D96-47D0-AFC9-D13E736F2EB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E58E45-ED53-4720-822A-EF06168C86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C928D3E-DFB0-4A36-B299-A42FC6EEA1DA}"/>
              </a:ext>
            </a:extLst>
          </p:cNvPr>
          <p:cNvSpPr>
            <a:spLocks noGrp="1"/>
          </p:cNvSpPr>
          <p:nvPr>
            <p:ph type="dt" sz="half" idx="10"/>
          </p:nvPr>
        </p:nvSpPr>
        <p:spPr/>
        <p:txBody>
          <a:bodyPr/>
          <a:lstStyle/>
          <a:p>
            <a:fld id="{739ADBA6-0A0C-2D4E-83EB-A8AEC70F8DE4}" type="datetime1">
              <a:rPr lang="zh-CN" altLang="en-US" smtClean="0"/>
              <a:t>2023/7/12</a:t>
            </a:fld>
            <a:endParaRPr lang="zh-CN" altLang="en-US"/>
          </a:p>
        </p:txBody>
      </p:sp>
      <p:sp>
        <p:nvSpPr>
          <p:cNvPr id="5" name="页脚占位符 4">
            <a:extLst>
              <a:ext uri="{FF2B5EF4-FFF2-40B4-BE49-F238E27FC236}">
                <a16:creationId xmlns:a16="http://schemas.microsoft.com/office/drawing/2014/main" id="{09929851-9DB5-4D90-AC24-3543F12810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2B00B-7C17-4FFC-8CC3-F28A64C35AFB}"/>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160561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24431-A599-4D94-AB2D-AB1E16DF06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37AD31-B8B1-4468-BE89-D01AECC410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9F9CED-4A70-4320-9B03-6093AFA9CC2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3035322-3393-496B-8814-A19A0777708E}"/>
              </a:ext>
            </a:extLst>
          </p:cNvPr>
          <p:cNvSpPr>
            <a:spLocks noGrp="1"/>
          </p:cNvSpPr>
          <p:nvPr>
            <p:ph type="dt" sz="half" idx="10"/>
          </p:nvPr>
        </p:nvSpPr>
        <p:spPr/>
        <p:txBody>
          <a:bodyPr/>
          <a:lstStyle/>
          <a:p>
            <a:fld id="{6E48E6F6-7581-C740-A0BA-930EC0E68871}" type="datetime1">
              <a:rPr lang="zh-CN" altLang="en-US" smtClean="0"/>
              <a:t>2023/7/12</a:t>
            </a:fld>
            <a:endParaRPr lang="zh-CN" altLang="en-US"/>
          </a:p>
        </p:txBody>
      </p:sp>
      <p:sp>
        <p:nvSpPr>
          <p:cNvPr id="6" name="页脚占位符 5">
            <a:extLst>
              <a:ext uri="{FF2B5EF4-FFF2-40B4-BE49-F238E27FC236}">
                <a16:creationId xmlns:a16="http://schemas.microsoft.com/office/drawing/2014/main" id="{8CD325B6-F6CB-4A1E-BF82-486A8ECBD1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F3C32C-7C70-45AA-9300-5163ECBE6F39}"/>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104042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1B2C0-066F-4910-BFFC-73154ED4580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0FA6BC-D4E5-4784-AE80-EF56EEB415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A6D3B8-669E-4E32-83F7-07C8AB011CE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0F68BBE-CC1E-4730-982B-5D05191D8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FB32710-C2A4-4D5D-9C84-9D287CE223D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60634F-F642-41F9-8B23-E6D99B9E7111}"/>
              </a:ext>
            </a:extLst>
          </p:cNvPr>
          <p:cNvSpPr>
            <a:spLocks noGrp="1"/>
          </p:cNvSpPr>
          <p:nvPr>
            <p:ph type="dt" sz="half" idx="10"/>
          </p:nvPr>
        </p:nvSpPr>
        <p:spPr/>
        <p:txBody>
          <a:bodyPr/>
          <a:lstStyle/>
          <a:p>
            <a:fld id="{EBE36151-B19A-264D-B938-199BBC12900B}" type="datetime1">
              <a:rPr lang="zh-CN" altLang="en-US" smtClean="0"/>
              <a:t>2023/7/12</a:t>
            </a:fld>
            <a:endParaRPr lang="zh-CN" altLang="en-US"/>
          </a:p>
        </p:txBody>
      </p:sp>
      <p:sp>
        <p:nvSpPr>
          <p:cNvPr id="8" name="页脚占位符 7">
            <a:extLst>
              <a:ext uri="{FF2B5EF4-FFF2-40B4-BE49-F238E27FC236}">
                <a16:creationId xmlns:a16="http://schemas.microsoft.com/office/drawing/2014/main" id="{92FDE25C-7305-4169-9B3F-B6E1B6FA06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411DADD-1621-43C1-B002-65A37142AE82}"/>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676290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1B2C0-066F-4910-BFFC-73154ED4580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0FA6BC-D4E5-4784-AE80-EF56EEB415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A6D3B8-669E-4E32-83F7-07C8AB011CE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0F68BBE-CC1E-4730-982B-5D05191D8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FB32710-C2A4-4D5D-9C84-9D287CE223D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60634F-F642-41F9-8B23-E6D99B9E7111}"/>
              </a:ext>
            </a:extLst>
          </p:cNvPr>
          <p:cNvSpPr>
            <a:spLocks noGrp="1"/>
          </p:cNvSpPr>
          <p:nvPr>
            <p:ph type="dt" sz="half" idx="10"/>
          </p:nvPr>
        </p:nvSpPr>
        <p:spPr/>
        <p:txBody>
          <a:bodyPr/>
          <a:lstStyle/>
          <a:p>
            <a:fld id="{17B02A49-1AAD-1A46-A4B8-618908287030}" type="datetime1">
              <a:rPr lang="zh-CN" altLang="en-US" smtClean="0"/>
              <a:t>2023/7/12</a:t>
            </a:fld>
            <a:endParaRPr lang="zh-CN" altLang="en-US"/>
          </a:p>
        </p:txBody>
      </p:sp>
      <p:sp>
        <p:nvSpPr>
          <p:cNvPr id="8" name="页脚占位符 7">
            <a:extLst>
              <a:ext uri="{FF2B5EF4-FFF2-40B4-BE49-F238E27FC236}">
                <a16:creationId xmlns:a16="http://schemas.microsoft.com/office/drawing/2014/main" id="{92FDE25C-7305-4169-9B3F-B6E1B6FA06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411DADD-1621-43C1-B002-65A37142AE82}"/>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
        <p:nvSpPr>
          <p:cNvPr id="11" name="TextBox 10"/>
          <p:cNvSpPr txBox="1"/>
          <p:nvPr userDrawn="1"/>
        </p:nvSpPr>
        <p:spPr>
          <a:xfrm>
            <a:off x="623392"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extLst>
      <p:ext uri="{BB962C8B-B14F-4D97-AF65-F5344CB8AC3E}">
        <p14:creationId xmlns:p14="http://schemas.microsoft.com/office/powerpoint/2010/main" val="373259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1C45E-8E88-4426-8DDA-8CC94ED49D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02FA96-01F6-498C-AC24-457B6D78D298}"/>
              </a:ext>
            </a:extLst>
          </p:cNvPr>
          <p:cNvSpPr>
            <a:spLocks noGrp="1"/>
          </p:cNvSpPr>
          <p:nvPr>
            <p:ph type="dt" sz="half" idx="10"/>
          </p:nvPr>
        </p:nvSpPr>
        <p:spPr/>
        <p:txBody>
          <a:bodyPr/>
          <a:lstStyle/>
          <a:p>
            <a:fld id="{635A3EE2-2825-4F49-BCCA-C4E24B089D22}" type="datetime1">
              <a:rPr lang="zh-CN" altLang="en-US" smtClean="0"/>
              <a:t>2023/7/12</a:t>
            </a:fld>
            <a:endParaRPr lang="zh-CN" altLang="en-US"/>
          </a:p>
        </p:txBody>
      </p:sp>
      <p:sp>
        <p:nvSpPr>
          <p:cNvPr id="4" name="页脚占位符 3">
            <a:extLst>
              <a:ext uri="{FF2B5EF4-FFF2-40B4-BE49-F238E27FC236}">
                <a16:creationId xmlns:a16="http://schemas.microsoft.com/office/drawing/2014/main" id="{D6CF00DB-C31D-4829-B872-618F510C338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9E06C40-A97A-41F8-ADA8-79AE642CC3E3}"/>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338190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F22E9D-67AF-45EC-8BB3-5F8074054791}"/>
              </a:ext>
            </a:extLst>
          </p:cNvPr>
          <p:cNvSpPr>
            <a:spLocks noGrp="1"/>
          </p:cNvSpPr>
          <p:nvPr>
            <p:ph type="dt" sz="half" idx="10"/>
          </p:nvPr>
        </p:nvSpPr>
        <p:spPr/>
        <p:txBody>
          <a:bodyPr/>
          <a:lstStyle/>
          <a:p>
            <a:fld id="{E2E213D1-9536-4245-9F57-A23F278F2AAA}" type="datetime1">
              <a:rPr lang="zh-CN" altLang="en-US" smtClean="0"/>
              <a:t>2023/7/12</a:t>
            </a:fld>
            <a:endParaRPr lang="zh-CN" altLang="en-US"/>
          </a:p>
        </p:txBody>
      </p:sp>
      <p:sp>
        <p:nvSpPr>
          <p:cNvPr id="3" name="页脚占位符 2">
            <a:extLst>
              <a:ext uri="{FF2B5EF4-FFF2-40B4-BE49-F238E27FC236}">
                <a16:creationId xmlns:a16="http://schemas.microsoft.com/office/drawing/2014/main" id="{D8E31D6A-43DA-4DFA-9977-A4B81F99B87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D86E88B-27D2-4207-A3AC-095539E03DD6}"/>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96088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6B0AC-90F7-4281-AAAC-9EC254BC12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F3CF6E-6748-45AE-86B9-FADA47B41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B3793D-4E2A-4519-B461-2BEEA84AF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7481E6-A773-4105-8FF5-0E545DEDE7A8}"/>
              </a:ext>
            </a:extLst>
          </p:cNvPr>
          <p:cNvSpPr>
            <a:spLocks noGrp="1"/>
          </p:cNvSpPr>
          <p:nvPr>
            <p:ph type="dt" sz="half" idx="10"/>
          </p:nvPr>
        </p:nvSpPr>
        <p:spPr/>
        <p:txBody>
          <a:bodyPr/>
          <a:lstStyle/>
          <a:p>
            <a:fld id="{619D5558-4BD4-F544-B13C-1364A023D783}" type="datetime1">
              <a:rPr lang="zh-CN" altLang="en-US" smtClean="0"/>
              <a:t>2023/7/12</a:t>
            </a:fld>
            <a:endParaRPr lang="zh-CN" altLang="en-US"/>
          </a:p>
        </p:txBody>
      </p:sp>
      <p:sp>
        <p:nvSpPr>
          <p:cNvPr id="6" name="页脚占位符 5">
            <a:extLst>
              <a:ext uri="{FF2B5EF4-FFF2-40B4-BE49-F238E27FC236}">
                <a16:creationId xmlns:a16="http://schemas.microsoft.com/office/drawing/2014/main" id="{0F3124FF-142E-42C8-96DB-02976F5545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1AA93D-3576-4ED3-B48A-7ABEE717D51F}"/>
              </a:ext>
            </a:extLst>
          </p:cNvPr>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400607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06EB7D-FC74-45F6-A836-10338A41D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F693E91-75BB-43AF-901E-3EF30B628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25F1BA-FA88-42DE-B420-AC9DBABEBE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6454-957F-EF4B-80EA-D5136CB379B3}" type="datetime1">
              <a:rPr lang="zh-CN" altLang="en-US" smtClean="0"/>
              <a:t>2023/7/12</a:t>
            </a:fld>
            <a:endParaRPr lang="zh-CN" altLang="en-US"/>
          </a:p>
        </p:txBody>
      </p:sp>
      <p:sp>
        <p:nvSpPr>
          <p:cNvPr id="5" name="页脚占位符 4">
            <a:extLst>
              <a:ext uri="{FF2B5EF4-FFF2-40B4-BE49-F238E27FC236}">
                <a16:creationId xmlns:a16="http://schemas.microsoft.com/office/drawing/2014/main" id="{B7B3F0E1-0CE7-4DC5-8514-BAEE9B384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2D116F0B-05FC-4626-B886-3B649A50E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309981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086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4.wdp"/><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6.png"/><Relationship Id="rId5" Type="http://schemas.openxmlformats.org/officeDocument/2006/relationships/image" Target="../media/image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2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2.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2E74C9-73F5-41D8-B708-6326E24AD537}"/>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b="-174"/>
          <a:stretch/>
        </p:blipFill>
        <p:spPr>
          <a:xfrm flipH="1">
            <a:off x="0" y="-3153"/>
            <a:ext cx="12192000" cy="6957392"/>
          </a:xfrm>
          <a:prstGeom prst="rect">
            <a:avLst/>
          </a:prstGeom>
        </p:spPr>
      </p:pic>
      <p:grpSp>
        <p:nvGrpSpPr>
          <p:cNvPr id="12" name="组合 11">
            <a:extLst>
              <a:ext uri="{FF2B5EF4-FFF2-40B4-BE49-F238E27FC236}">
                <a16:creationId xmlns:a16="http://schemas.microsoft.com/office/drawing/2014/main" id="{EED95B09-C122-424E-80F9-B8F0CA41321E}"/>
              </a:ext>
            </a:extLst>
          </p:cNvPr>
          <p:cNvGrpSpPr/>
          <p:nvPr/>
        </p:nvGrpSpPr>
        <p:grpSpPr>
          <a:xfrm>
            <a:off x="6096000" y="3896948"/>
            <a:ext cx="6552728" cy="3366000"/>
            <a:chOff x="6096000" y="3896948"/>
            <a:chExt cx="6552728" cy="3366000"/>
          </a:xfrm>
        </p:grpSpPr>
        <p:pic>
          <p:nvPicPr>
            <p:cNvPr id="9" name="图片 8">
              <a:extLst>
                <a:ext uri="{FF2B5EF4-FFF2-40B4-BE49-F238E27FC236}">
                  <a16:creationId xmlns:a16="http://schemas.microsoft.com/office/drawing/2014/main" id="{1E2FD77C-80D6-4D43-9D17-974DB14358BC}"/>
                </a:ext>
              </a:extLst>
            </p:cNvPr>
            <p:cNvPicPr>
              <a:picLocks noChangeAspect="1"/>
            </p:cNvPicPr>
            <p:nvPr/>
          </p:nvPicPr>
          <p:blipFill rotWithShape="1">
            <a:blip r:embed="rId6">
              <a:alphaModFix amt="70000"/>
            </a:blip>
            <a:srcRect l="6206" t="12361" r="5937" b="5842"/>
            <a:stretch/>
          </p:blipFill>
          <p:spPr>
            <a:xfrm>
              <a:off x="6096000" y="3896948"/>
              <a:ext cx="6552728" cy="3366000"/>
            </a:xfrm>
            <a:prstGeom prst="rect">
              <a:avLst/>
            </a:prstGeom>
          </p:spPr>
        </p:pic>
        <p:sp>
          <p:nvSpPr>
            <p:cNvPr id="36" name="椭圆 35">
              <a:extLst>
                <a:ext uri="{FF2B5EF4-FFF2-40B4-BE49-F238E27FC236}">
                  <a16:creationId xmlns:a16="http://schemas.microsoft.com/office/drawing/2014/main" id="{708C0309-DF90-7647-BE06-299B1369C86C}"/>
                </a:ext>
              </a:extLst>
            </p:cNvPr>
            <p:cNvSpPr/>
            <p:nvPr/>
          </p:nvSpPr>
          <p:spPr>
            <a:xfrm>
              <a:off x="10820390" y="4952557"/>
              <a:ext cx="533410" cy="500164"/>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任意多边形: 形状 27">
            <a:extLst>
              <a:ext uri="{FF2B5EF4-FFF2-40B4-BE49-F238E27FC236}">
                <a16:creationId xmlns:a16="http://schemas.microsoft.com/office/drawing/2014/main" id="{CD086659-9EF7-485A-AD06-D7F9B760A0F7}"/>
              </a:ext>
            </a:extLst>
          </p:cNvPr>
          <p:cNvSpPr/>
          <p:nvPr/>
        </p:nvSpPr>
        <p:spPr>
          <a:xfrm rot="21427085" flipH="1">
            <a:off x="-503986" y="-855476"/>
            <a:ext cx="8486739" cy="9577064"/>
          </a:xfrm>
          <a:custGeom>
            <a:avLst/>
            <a:gdLst>
              <a:gd name="connsiteX0" fmla="*/ 963698 w 8042265"/>
              <a:gd name="connsiteY0" fmla="*/ 781862 h 9223237"/>
              <a:gd name="connsiteX1" fmla="*/ 97425 w 8042265"/>
              <a:gd name="connsiteY1" fmla="*/ 3197803 h 9223237"/>
              <a:gd name="connsiteX2" fmla="*/ 1695218 w 8042265"/>
              <a:gd name="connsiteY2" fmla="*/ 5392363 h 9223237"/>
              <a:gd name="connsiteX3" fmla="*/ 1772220 w 8042265"/>
              <a:gd name="connsiteY3" fmla="*/ 7606173 h 9223237"/>
              <a:gd name="connsiteX4" fmla="*/ 1781846 w 8042265"/>
              <a:gd name="connsiteY4" fmla="*/ 9049963 h 9223237"/>
              <a:gd name="connsiteX5" fmla="*/ 4736801 w 8042265"/>
              <a:gd name="connsiteY5" fmla="*/ 9078838 h 9223237"/>
              <a:gd name="connsiteX6" fmla="*/ 7614755 w 8042265"/>
              <a:gd name="connsiteY6" fmla="*/ 7981558 h 9223237"/>
              <a:gd name="connsiteX7" fmla="*/ 7316372 w 8042265"/>
              <a:gd name="connsiteY7" fmla="*/ 579731 h 9223237"/>
              <a:gd name="connsiteX8" fmla="*/ 963698 w 8042265"/>
              <a:gd name="connsiteY8" fmla="*/ 781862 h 92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265" h="9223237">
                <a:moveTo>
                  <a:pt x="963698" y="781862"/>
                </a:moveTo>
                <a:cubicBezTo>
                  <a:pt x="-239460" y="1218207"/>
                  <a:pt x="-24495" y="2429386"/>
                  <a:pt x="97425" y="3197803"/>
                </a:cubicBezTo>
                <a:cubicBezTo>
                  <a:pt x="219345" y="3966220"/>
                  <a:pt x="1416085" y="4657635"/>
                  <a:pt x="1695218" y="5392363"/>
                </a:cubicBezTo>
                <a:cubicBezTo>
                  <a:pt x="1974351" y="6127091"/>
                  <a:pt x="1757782" y="6996573"/>
                  <a:pt x="1772220" y="7606173"/>
                </a:cubicBezTo>
                <a:cubicBezTo>
                  <a:pt x="1786658" y="8215773"/>
                  <a:pt x="1287749" y="8804519"/>
                  <a:pt x="1781846" y="9049963"/>
                </a:cubicBezTo>
                <a:cubicBezTo>
                  <a:pt x="2275943" y="9295407"/>
                  <a:pt x="3764650" y="9256905"/>
                  <a:pt x="4736801" y="9078838"/>
                </a:cubicBezTo>
                <a:cubicBezTo>
                  <a:pt x="5708952" y="8900771"/>
                  <a:pt x="7184827" y="9398076"/>
                  <a:pt x="7614755" y="7981558"/>
                </a:cubicBezTo>
                <a:cubicBezTo>
                  <a:pt x="8044684" y="6565040"/>
                  <a:pt x="8423277" y="1779680"/>
                  <a:pt x="7316372" y="579731"/>
                </a:cubicBezTo>
                <a:cubicBezTo>
                  <a:pt x="6209467" y="-620218"/>
                  <a:pt x="2166856" y="345517"/>
                  <a:pt x="963698" y="781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文本框 30">
            <a:extLst>
              <a:ext uri="{FF2B5EF4-FFF2-40B4-BE49-F238E27FC236}">
                <a16:creationId xmlns:a16="http://schemas.microsoft.com/office/drawing/2014/main" id="{FBAD0671-CC49-4183-943A-F91C483A66A0}"/>
              </a:ext>
            </a:extLst>
          </p:cNvPr>
          <p:cNvSpPr txBox="1"/>
          <p:nvPr/>
        </p:nvSpPr>
        <p:spPr>
          <a:xfrm>
            <a:off x="598739" y="5017068"/>
            <a:ext cx="2011003" cy="307777"/>
          </a:xfrm>
          <a:prstGeom prst="rect">
            <a:avLst/>
          </a:prstGeom>
          <a:noFill/>
        </p:spPr>
        <p:txBody>
          <a:bodyPr wrap="square" rtlCol="0">
            <a:spAutoFit/>
          </a:bodyPr>
          <a:lstStyle/>
          <a:p>
            <a:r>
              <a:rPr lang="en-US" altLang="zh-CN" sz="1400" b="1" dirty="0">
                <a:solidFill>
                  <a:srgbClr val="033180"/>
                </a:solidFill>
                <a:cs typeface="+mn-ea"/>
                <a:sym typeface="+mn-lt"/>
              </a:rPr>
              <a:t>Report </a:t>
            </a:r>
            <a:r>
              <a:rPr lang="zh-CN" altLang="en-US" sz="1400" b="1" dirty="0">
                <a:solidFill>
                  <a:srgbClr val="033180"/>
                </a:solidFill>
                <a:cs typeface="+mn-ea"/>
                <a:sym typeface="+mn-lt"/>
              </a:rPr>
              <a:t>：赵 旸</a:t>
            </a:r>
          </a:p>
        </p:txBody>
      </p:sp>
      <p:sp>
        <p:nvSpPr>
          <p:cNvPr id="32" name="文本框 31">
            <a:extLst>
              <a:ext uri="{FF2B5EF4-FFF2-40B4-BE49-F238E27FC236}">
                <a16:creationId xmlns:a16="http://schemas.microsoft.com/office/drawing/2014/main" id="{6827756B-2EB9-4D09-848E-465DA5CE2C05}"/>
              </a:ext>
            </a:extLst>
          </p:cNvPr>
          <p:cNvSpPr txBox="1"/>
          <p:nvPr/>
        </p:nvSpPr>
        <p:spPr>
          <a:xfrm>
            <a:off x="2744875" y="5031364"/>
            <a:ext cx="2199232" cy="307777"/>
          </a:xfrm>
          <a:prstGeom prst="rect">
            <a:avLst/>
          </a:prstGeom>
          <a:noFill/>
        </p:spPr>
        <p:txBody>
          <a:bodyPr wrap="square" rtlCol="0">
            <a:spAutoFit/>
          </a:bodyPr>
          <a:lstStyle/>
          <a:p>
            <a:r>
              <a:rPr lang="en-US" altLang="zh-CN" sz="1400" b="1" dirty="0">
                <a:solidFill>
                  <a:srgbClr val="033180"/>
                </a:solidFill>
                <a:cs typeface="+mn-ea"/>
                <a:sym typeface="+mn-lt"/>
              </a:rPr>
              <a:t>Time</a:t>
            </a:r>
            <a:r>
              <a:rPr lang="zh-CN" altLang="en-US" sz="1400" b="1" dirty="0">
                <a:solidFill>
                  <a:srgbClr val="033180"/>
                </a:solidFill>
                <a:cs typeface="+mn-ea"/>
                <a:sym typeface="+mn-lt"/>
              </a:rPr>
              <a:t>：</a:t>
            </a:r>
            <a:r>
              <a:rPr lang="en-US" altLang="zh-CN" sz="1400" b="1" dirty="0">
                <a:solidFill>
                  <a:srgbClr val="033180"/>
                </a:solidFill>
                <a:cs typeface="+mn-ea"/>
                <a:sym typeface="+mn-lt"/>
              </a:rPr>
              <a:t>2023.07.11</a:t>
            </a:r>
            <a:endParaRPr lang="zh-CN" altLang="en-US" sz="1400" b="1" dirty="0">
              <a:solidFill>
                <a:srgbClr val="033180"/>
              </a:solidFill>
              <a:cs typeface="+mn-ea"/>
              <a:sym typeface="+mn-lt"/>
            </a:endParaRPr>
          </a:p>
        </p:txBody>
      </p:sp>
      <p:sp>
        <p:nvSpPr>
          <p:cNvPr id="25" name="文本框 24">
            <a:extLst>
              <a:ext uri="{FF2B5EF4-FFF2-40B4-BE49-F238E27FC236}">
                <a16:creationId xmlns:a16="http://schemas.microsoft.com/office/drawing/2014/main" id="{717BEF58-0A49-47D9-A024-565AA04FB2A5}"/>
              </a:ext>
            </a:extLst>
          </p:cNvPr>
          <p:cNvSpPr txBox="1"/>
          <p:nvPr/>
        </p:nvSpPr>
        <p:spPr>
          <a:xfrm>
            <a:off x="385031" y="1625800"/>
            <a:ext cx="7174342" cy="1323439"/>
          </a:xfrm>
          <a:prstGeom prst="rect">
            <a:avLst/>
          </a:prstGeom>
          <a:noFill/>
        </p:spPr>
        <p:txBody>
          <a:bodyPr wrap="square" rtlCol="0">
            <a:spAutoFit/>
          </a:bodyPr>
          <a:lstStyle/>
          <a:p>
            <a:r>
              <a:rPr lang="zh-CN" altLang="en-US" sz="4000" b="1" dirty="0">
                <a:solidFill>
                  <a:srgbClr val="03318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基于科研实体的离群点分析</a:t>
            </a:r>
            <a:endParaRPr lang="en-US" altLang="zh-CN" sz="4000" b="1" dirty="0">
              <a:solidFill>
                <a:srgbClr val="03318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endParaRPr>
          </a:p>
          <a:p>
            <a:r>
              <a:rPr lang="zh-CN" altLang="en-US" sz="4000" b="1" dirty="0">
                <a:solidFill>
                  <a:srgbClr val="03318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实现科学突破的早期识别</a:t>
            </a:r>
          </a:p>
        </p:txBody>
      </p:sp>
      <p:grpSp>
        <p:nvGrpSpPr>
          <p:cNvPr id="64" name="组合 63">
            <a:extLst>
              <a:ext uri="{FF2B5EF4-FFF2-40B4-BE49-F238E27FC236}">
                <a16:creationId xmlns:a16="http://schemas.microsoft.com/office/drawing/2014/main" id="{A66D8DC8-1939-451D-A0FF-6A17067C0665}"/>
              </a:ext>
            </a:extLst>
          </p:cNvPr>
          <p:cNvGrpSpPr/>
          <p:nvPr/>
        </p:nvGrpSpPr>
        <p:grpSpPr>
          <a:xfrm>
            <a:off x="625364" y="5579948"/>
            <a:ext cx="1115746" cy="369332"/>
            <a:chOff x="625364" y="5589210"/>
            <a:chExt cx="1115746" cy="369332"/>
          </a:xfrm>
        </p:grpSpPr>
        <p:sp>
          <p:nvSpPr>
            <p:cNvPr id="62" name="矩形: 圆角 61">
              <a:extLst>
                <a:ext uri="{FF2B5EF4-FFF2-40B4-BE49-F238E27FC236}">
                  <a16:creationId xmlns:a16="http://schemas.microsoft.com/office/drawing/2014/main" id="{E27FC334-B5EB-4D87-AD59-E94FADDCFE8D}"/>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63" name="文本框 62">
              <a:extLst>
                <a:ext uri="{FF2B5EF4-FFF2-40B4-BE49-F238E27FC236}">
                  <a16:creationId xmlns:a16="http://schemas.microsoft.com/office/drawing/2014/main" id="{12874724-E768-47E7-8775-5B0E3BA2A8FC}"/>
                </a:ext>
              </a:extLst>
            </p:cNvPr>
            <p:cNvSpPr txBox="1"/>
            <p:nvPr/>
          </p:nvSpPr>
          <p:spPr>
            <a:xfrm>
              <a:off x="666781" y="5589210"/>
              <a:ext cx="1032912"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cs typeface="+mn-ea"/>
                  <a:sym typeface="+mn-lt"/>
                </a:rPr>
                <a:t>START</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pic>
        <p:nvPicPr>
          <p:cNvPr id="1026" name="Picture 2" descr="2021年诺贝尔生理学奖或医学奖得主 左：大卫·朱利叶斯（ David Julius ）右：阿登·帕塔普蒂安（ Ardem Patapoutian）">
            <a:extLst>
              <a:ext uri="{FF2B5EF4-FFF2-40B4-BE49-F238E27FC236}">
                <a16:creationId xmlns:a16="http://schemas.microsoft.com/office/drawing/2014/main" id="{820A227C-4233-C24C-8B74-A5EBEC0CAA0A}"/>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8040216" y="252956"/>
            <a:ext cx="3680100" cy="368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F2A5D6BD-9DED-6E45-9EB2-D3096AC81357}"/>
              </a:ext>
            </a:extLst>
          </p:cNvPr>
          <p:cNvSpPr txBox="1"/>
          <p:nvPr/>
        </p:nvSpPr>
        <p:spPr>
          <a:xfrm>
            <a:off x="385031" y="3656868"/>
            <a:ext cx="5434658" cy="559769"/>
          </a:xfrm>
          <a:prstGeom prst="rect">
            <a:avLst/>
          </a:prstGeom>
          <a:noFill/>
        </p:spPr>
        <p:txBody>
          <a:bodyPr wrap="square" rtlCol="0">
            <a:spAutoFit/>
          </a:bodyPr>
          <a:lstStyle/>
          <a:p>
            <a:pPr algn="just">
              <a:lnSpc>
                <a:spcPct val="150000"/>
              </a:lnSpc>
            </a:pPr>
            <a:r>
              <a:rPr lang="zh-CN" altLang="en-US" sz="2400" b="1" dirty="0">
                <a:solidFill>
                  <a:srgbClr val="033180"/>
                </a:solidFill>
                <a:effectLst/>
                <a:latin typeface="KaiTi" panose="02010609060101010101" pitchFamily="49" charset="-122"/>
                <a:ea typeface="KaiTi" panose="02010609060101010101" pitchFamily="49" charset="-122"/>
              </a:rPr>
              <a:t>赵旸</a:t>
            </a:r>
            <a:r>
              <a:rPr lang="en-US" altLang="zh-CN" sz="2400" b="1" dirty="0">
                <a:solidFill>
                  <a:srgbClr val="033180"/>
                </a:solidFill>
                <a:effectLst/>
                <a:latin typeface="KaiTi" panose="02010609060101010101" pitchFamily="49" charset="-122"/>
                <a:ea typeface="KaiTi" panose="02010609060101010101" pitchFamily="49" charset="-122"/>
              </a:rPr>
              <a:t> </a:t>
            </a:r>
            <a:r>
              <a:rPr lang="zh-CN" altLang="en-US" sz="2400" b="1" dirty="0">
                <a:solidFill>
                  <a:srgbClr val="033180"/>
                </a:solidFill>
                <a:effectLst/>
                <a:latin typeface="KaiTi" panose="02010609060101010101" pitchFamily="49" charset="-122"/>
                <a:ea typeface="KaiTi" panose="02010609060101010101" pitchFamily="49" charset="-122"/>
              </a:rPr>
              <a:t>张梦婷</a:t>
            </a:r>
            <a:r>
              <a:rPr lang="en-US" altLang="zh-CN" sz="2400" b="1" dirty="0">
                <a:solidFill>
                  <a:srgbClr val="033180"/>
                </a:solidFill>
                <a:effectLst/>
                <a:latin typeface="KaiTi" panose="02010609060101010101" pitchFamily="49" charset="-122"/>
                <a:ea typeface="KaiTi" panose="02010609060101010101" pitchFamily="49" charset="-122"/>
              </a:rPr>
              <a:t> </a:t>
            </a:r>
            <a:r>
              <a:rPr lang="zh-CN" altLang="en-US" sz="2400" b="1" dirty="0">
                <a:solidFill>
                  <a:srgbClr val="033180"/>
                </a:solidFill>
                <a:effectLst/>
                <a:latin typeface="KaiTi" panose="02010609060101010101" pitchFamily="49" charset="-122"/>
                <a:ea typeface="KaiTi" panose="02010609060101010101" pitchFamily="49" charset="-122"/>
              </a:rPr>
              <a:t>陈小莉</a:t>
            </a:r>
            <a:r>
              <a:rPr lang="zh-CN" altLang="en-US" sz="2400" b="1" dirty="0">
                <a:solidFill>
                  <a:srgbClr val="033180"/>
                </a:solidFill>
                <a:latin typeface="KaiTi" panose="02010609060101010101" pitchFamily="49" charset="-122"/>
                <a:ea typeface="KaiTi" panose="02010609060101010101" pitchFamily="49" charset="-122"/>
              </a:rPr>
              <a:t> </a:t>
            </a:r>
            <a:r>
              <a:rPr lang="zh-CN" altLang="en-US" sz="2400" b="1" dirty="0">
                <a:solidFill>
                  <a:srgbClr val="033180"/>
                </a:solidFill>
                <a:effectLst/>
                <a:latin typeface="KaiTi" panose="02010609060101010101" pitchFamily="49" charset="-122"/>
                <a:ea typeface="KaiTi" panose="02010609060101010101" pitchFamily="49" charset="-122"/>
              </a:rPr>
              <a:t>丁良萍</a:t>
            </a:r>
            <a:r>
              <a:rPr lang="zh-CN" altLang="en-US" sz="2400" b="1" dirty="0">
                <a:solidFill>
                  <a:srgbClr val="033180"/>
                </a:solidFill>
                <a:latin typeface="KaiTi" panose="02010609060101010101" pitchFamily="49" charset="-122"/>
                <a:ea typeface="KaiTi" panose="02010609060101010101" pitchFamily="49" charset="-122"/>
              </a:rPr>
              <a:t> </a:t>
            </a:r>
            <a:r>
              <a:rPr lang="zh-CN" altLang="en-US" sz="2400" b="1" dirty="0">
                <a:solidFill>
                  <a:srgbClr val="033180"/>
                </a:solidFill>
                <a:effectLst/>
                <a:latin typeface="KaiTi" panose="02010609060101010101" pitchFamily="49" charset="-122"/>
                <a:ea typeface="KaiTi" panose="02010609060101010101" pitchFamily="49" charset="-122"/>
              </a:rPr>
              <a:t>张智雄</a:t>
            </a:r>
            <a:r>
              <a:rPr lang="en-US" altLang="zh-CN" sz="2400" b="1" baseline="30000" dirty="0">
                <a:solidFill>
                  <a:srgbClr val="033180"/>
                </a:solidFill>
                <a:effectLst/>
                <a:latin typeface="KaiTi" panose="02010609060101010101" pitchFamily="49" charset="-122"/>
                <a:ea typeface="KaiTi" panose="02010609060101010101" pitchFamily="49" charset="-122"/>
              </a:rPr>
              <a:t>*</a:t>
            </a:r>
          </a:p>
        </p:txBody>
      </p:sp>
      <p:sp>
        <p:nvSpPr>
          <p:cNvPr id="17" name="文本框 16">
            <a:extLst>
              <a:ext uri="{FF2B5EF4-FFF2-40B4-BE49-F238E27FC236}">
                <a16:creationId xmlns:a16="http://schemas.microsoft.com/office/drawing/2014/main" id="{424E4350-D230-A34B-AF5F-5B9421EF33C4}"/>
              </a:ext>
            </a:extLst>
          </p:cNvPr>
          <p:cNvSpPr txBox="1"/>
          <p:nvPr/>
        </p:nvSpPr>
        <p:spPr>
          <a:xfrm>
            <a:off x="1367278" y="4349972"/>
            <a:ext cx="5434659" cy="369332"/>
          </a:xfrm>
          <a:prstGeom prst="rect">
            <a:avLst/>
          </a:prstGeom>
          <a:noFill/>
        </p:spPr>
        <p:txBody>
          <a:bodyPr wrap="square" rtlCol="0">
            <a:spAutoFit/>
          </a:bodyPr>
          <a:lstStyle/>
          <a:p>
            <a:r>
              <a:rPr lang="zh-CN" altLang="en-US" sz="1800" b="1" dirty="0">
                <a:solidFill>
                  <a:srgbClr val="033180"/>
                </a:solidFill>
                <a:effectLst/>
                <a:latin typeface="KaiTi" panose="02010609060101010101" pitchFamily="49" charset="-122"/>
                <a:ea typeface="KaiTi" panose="02010609060101010101" pitchFamily="49" charset="-122"/>
                <a:cs typeface="Calibri" panose="020F0502020204030204" pitchFamily="34" charset="0"/>
              </a:rPr>
              <a:t>中国科学院文献情报中心</a:t>
            </a:r>
            <a:endParaRPr lang="en-US" altLang="zh-CN" sz="1600" b="1" dirty="0">
              <a:solidFill>
                <a:srgbClr val="033180"/>
              </a:solidFill>
              <a:latin typeface="KaiTi" panose="02010609060101010101" pitchFamily="49" charset="-122"/>
              <a:ea typeface="KaiTi" panose="02010609060101010101" pitchFamily="49" charset="-122"/>
              <a:cs typeface="Calibri" panose="020F0502020204030204" pitchFamily="34" charset="0"/>
              <a:sym typeface="+mn-lt"/>
            </a:endParaRPr>
          </a:p>
        </p:txBody>
      </p:sp>
      <p:sp>
        <p:nvSpPr>
          <p:cNvPr id="3" name="灯片编号占位符 2">
            <a:extLst>
              <a:ext uri="{FF2B5EF4-FFF2-40B4-BE49-F238E27FC236}">
                <a16:creationId xmlns:a16="http://schemas.microsoft.com/office/drawing/2014/main" id="{0FDD6F89-6150-934B-A9EA-3DDB40BBD887}"/>
              </a:ext>
            </a:extLst>
          </p:cNvPr>
          <p:cNvSpPr>
            <a:spLocks noGrp="1"/>
          </p:cNvSpPr>
          <p:nvPr>
            <p:ph type="sldNum" sz="quarter" idx="12"/>
          </p:nvPr>
        </p:nvSpPr>
        <p:spPr/>
        <p:txBody>
          <a:bodyPr/>
          <a:lstStyle/>
          <a:p>
            <a:fld id="{D2C9BAFA-04BA-4599-B89B-B0FC510734F5}" type="slidenum">
              <a:rPr lang="zh-CN" altLang="en-US" smtClean="0"/>
              <a:t>1</a:t>
            </a:fld>
            <a:endParaRPr lang="zh-CN" altLang="en-US" dirty="0"/>
          </a:p>
        </p:txBody>
      </p:sp>
      <p:pic>
        <p:nvPicPr>
          <p:cNvPr id="29" name="图片 28">
            <a:extLst>
              <a:ext uri="{FF2B5EF4-FFF2-40B4-BE49-F238E27FC236}">
                <a16:creationId xmlns:a16="http://schemas.microsoft.com/office/drawing/2014/main" id="{4F382A91-736B-5043-93A4-D4E2AFDD0C93}"/>
              </a:ext>
            </a:extLst>
          </p:cNvPr>
          <p:cNvPicPr>
            <a:picLocks noChangeAspect="1"/>
          </p:cNvPicPr>
          <p:nvPr/>
        </p:nvPicPr>
        <p:blipFill>
          <a:blip r:embed="rId8"/>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2302116655"/>
      </p:ext>
    </p:extLst>
  </p:cSld>
  <p:clrMapOvr>
    <a:masterClrMapping/>
  </p:clrMapOvr>
  <mc:AlternateContent xmlns:mc="http://schemas.openxmlformats.org/markup-compatibility/2006" xmlns:p14="http://schemas.microsoft.com/office/powerpoint/2010/main">
    <mc:Choice Requires="p14">
      <p:transition spd="slow" p14:dur="2000" advTm="45221"/>
    </mc:Choice>
    <mc:Fallback xmlns="">
      <p:transition spd="slow" advTm="452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E639C5-4BD9-4B11-A32F-397D3058D46C}"/>
              </a:ext>
            </a:extLst>
          </p:cNvPr>
          <p:cNvPicPr>
            <a:picLocks noChangeAspect="1"/>
          </p:cNvPicPr>
          <p:nvPr/>
        </p:nvPicPr>
        <p:blipFill rotWithShape="1">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b="-174"/>
          <a:stretch/>
        </p:blipFill>
        <p:spPr>
          <a:xfrm flipH="1">
            <a:off x="0" y="-3153"/>
            <a:ext cx="12192000" cy="6957392"/>
          </a:xfrm>
          <a:prstGeom prst="rect">
            <a:avLst/>
          </a:prstGeom>
        </p:spPr>
      </p:pic>
      <p:pic>
        <p:nvPicPr>
          <p:cNvPr id="18" name="图片 17">
            <a:extLst>
              <a:ext uri="{FF2B5EF4-FFF2-40B4-BE49-F238E27FC236}">
                <a16:creationId xmlns:a16="http://schemas.microsoft.com/office/drawing/2014/main" id="{E321A41A-6B7E-1441-BDEC-F5B785610D87}"/>
              </a:ext>
            </a:extLst>
          </p:cNvPr>
          <p:cNvPicPr>
            <a:picLocks noChangeAspect="1"/>
          </p:cNvPicPr>
          <p:nvPr/>
        </p:nvPicPr>
        <p:blipFill rotWithShape="1">
          <a:blip r:embed="rId6">
            <a:alphaModFix amt="50000"/>
          </a:blip>
          <a:srcRect l="6206" t="12361" r="5937" b="5842"/>
          <a:stretch/>
        </p:blipFill>
        <p:spPr>
          <a:xfrm>
            <a:off x="5406934" y="3850640"/>
            <a:ext cx="6889125" cy="3538800"/>
          </a:xfrm>
          <a:prstGeom prst="rect">
            <a:avLst/>
          </a:prstGeom>
        </p:spPr>
      </p:pic>
      <p:sp>
        <p:nvSpPr>
          <p:cNvPr id="19" name="椭圆 18">
            <a:extLst>
              <a:ext uri="{FF2B5EF4-FFF2-40B4-BE49-F238E27FC236}">
                <a16:creationId xmlns:a16="http://schemas.microsoft.com/office/drawing/2014/main" id="{579C2198-7257-A043-A09C-F722661D65BB}"/>
              </a:ext>
            </a:extLst>
          </p:cNvPr>
          <p:cNvSpPr/>
          <p:nvPr/>
        </p:nvSpPr>
        <p:spPr>
          <a:xfrm>
            <a:off x="10416480" y="4991551"/>
            <a:ext cx="544170" cy="52568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多边形: 形状 5">
            <a:extLst>
              <a:ext uri="{FF2B5EF4-FFF2-40B4-BE49-F238E27FC236}">
                <a16:creationId xmlns:a16="http://schemas.microsoft.com/office/drawing/2014/main" id="{90AD9506-3BFD-4C15-9161-4190482441C5}"/>
              </a:ext>
            </a:extLst>
          </p:cNvPr>
          <p:cNvSpPr/>
          <p:nvPr/>
        </p:nvSpPr>
        <p:spPr>
          <a:xfrm rot="21427085" flipH="1">
            <a:off x="-1157442" y="-1044230"/>
            <a:ext cx="8486739" cy="9577064"/>
          </a:xfrm>
          <a:custGeom>
            <a:avLst/>
            <a:gdLst>
              <a:gd name="connsiteX0" fmla="*/ 963698 w 8042265"/>
              <a:gd name="connsiteY0" fmla="*/ 781862 h 9223237"/>
              <a:gd name="connsiteX1" fmla="*/ 97425 w 8042265"/>
              <a:gd name="connsiteY1" fmla="*/ 3197803 h 9223237"/>
              <a:gd name="connsiteX2" fmla="*/ 1695218 w 8042265"/>
              <a:gd name="connsiteY2" fmla="*/ 5392363 h 9223237"/>
              <a:gd name="connsiteX3" fmla="*/ 1772220 w 8042265"/>
              <a:gd name="connsiteY3" fmla="*/ 7606173 h 9223237"/>
              <a:gd name="connsiteX4" fmla="*/ 1781846 w 8042265"/>
              <a:gd name="connsiteY4" fmla="*/ 9049963 h 9223237"/>
              <a:gd name="connsiteX5" fmla="*/ 4736801 w 8042265"/>
              <a:gd name="connsiteY5" fmla="*/ 9078838 h 9223237"/>
              <a:gd name="connsiteX6" fmla="*/ 7614755 w 8042265"/>
              <a:gd name="connsiteY6" fmla="*/ 7981558 h 9223237"/>
              <a:gd name="connsiteX7" fmla="*/ 7316372 w 8042265"/>
              <a:gd name="connsiteY7" fmla="*/ 579731 h 9223237"/>
              <a:gd name="connsiteX8" fmla="*/ 963698 w 8042265"/>
              <a:gd name="connsiteY8" fmla="*/ 781862 h 92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265" h="9223237">
                <a:moveTo>
                  <a:pt x="963698" y="781862"/>
                </a:moveTo>
                <a:cubicBezTo>
                  <a:pt x="-239460" y="1218207"/>
                  <a:pt x="-24495" y="2429386"/>
                  <a:pt x="97425" y="3197803"/>
                </a:cubicBezTo>
                <a:cubicBezTo>
                  <a:pt x="219345" y="3966220"/>
                  <a:pt x="1416085" y="4657635"/>
                  <a:pt x="1695218" y="5392363"/>
                </a:cubicBezTo>
                <a:cubicBezTo>
                  <a:pt x="1974351" y="6127091"/>
                  <a:pt x="1757782" y="6996573"/>
                  <a:pt x="1772220" y="7606173"/>
                </a:cubicBezTo>
                <a:cubicBezTo>
                  <a:pt x="1786658" y="8215773"/>
                  <a:pt x="1287749" y="8804519"/>
                  <a:pt x="1781846" y="9049963"/>
                </a:cubicBezTo>
                <a:cubicBezTo>
                  <a:pt x="2275943" y="9295407"/>
                  <a:pt x="3764650" y="9256905"/>
                  <a:pt x="4736801" y="9078838"/>
                </a:cubicBezTo>
                <a:cubicBezTo>
                  <a:pt x="5708952" y="8900771"/>
                  <a:pt x="7184827" y="9398076"/>
                  <a:pt x="7614755" y="7981558"/>
                </a:cubicBezTo>
                <a:cubicBezTo>
                  <a:pt x="8044684" y="6565040"/>
                  <a:pt x="8423277" y="1779680"/>
                  <a:pt x="7316372" y="579731"/>
                </a:cubicBezTo>
                <a:cubicBezTo>
                  <a:pt x="6209467" y="-620218"/>
                  <a:pt x="2166856" y="345517"/>
                  <a:pt x="963698" y="781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25E29409-10E8-45E2-A308-BEC107606A45}"/>
              </a:ext>
            </a:extLst>
          </p:cNvPr>
          <p:cNvGrpSpPr/>
          <p:nvPr/>
        </p:nvGrpSpPr>
        <p:grpSpPr>
          <a:xfrm>
            <a:off x="625364" y="5589210"/>
            <a:ext cx="1115746" cy="369332"/>
            <a:chOff x="625364" y="5589210"/>
            <a:chExt cx="1115746" cy="369332"/>
          </a:xfrm>
        </p:grpSpPr>
        <p:sp>
          <p:nvSpPr>
            <p:cNvPr id="36" name="矩形: 圆角 35">
              <a:extLst>
                <a:ext uri="{FF2B5EF4-FFF2-40B4-BE49-F238E27FC236}">
                  <a16:creationId xmlns:a16="http://schemas.microsoft.com/office/drawing/2014/main" id="{CA22D301-C15C-48DA-B088-853DCB5E895D}"/>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37" name="文本框 36">
              <a:extLst>
                <a:ext uri="{FF2B5EF4-FFF2-40B4-BE49-F238E27FC236}">
                  <a16:creationId xmlns:a16="http://schemas.microsoft.com/office/drawing/2014/main" id="{7A7703E7-032C-4E01-8DA6-235F2D86185B}"/>
                </a:ext>
              </a:extLst>
            </p:cNvPr>
            <p:cNvSpPr txBox="1"/>
            <p:nvPr/>
          </p:nvSpPr>
          <p:spPr>
            <a:xfrm>
              <a:off x="666781" y="5589210"/>
              <a:ext cx="1032912"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cs typeface="+mn-ea"/>
                  <a:sym typeface="+mn-lt"/>
                </a:rPr>
                <a:t>START</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38" name="组合 37">
            <a:extLst>
              <a:ext uri="{FF2B5EF4-FFF2-40B4-BE49-F238E27FC236}">
                <a16:creationId xmlns:a16="http://schemas.microsoft.com/office/drawing/2014/main" id="{F57F2394-8CAB-4A22-B8BD-CE7DEFDCF7ED}"/>
              </a:ext>
            </a:extLst>
          </p:cNvPr>
          <p:cNvGrpSpPr/>
          <p:nvPr/>
        </p:nvGrpSpPr>
        <p:grpSpPr>
          <a:xfrm>
            <a:off x="280736" y="2192116"/>
            <a:ext cx="4957340" cy="2436867"/>
            <a:chOff x="6542347" y="2053963"/>
            <a:chExt cx="4957340" cy="2436867"/>
          </a:xfrm>
        </p:grpSpPr>
        <p:sp>
          <p:nvSpPr>
            <p:cNvPr id="39" name="文本框 38">
              <a:extLst>
                <a:ext uri="{FF2B5EF4-FFF2-40B4-BE49-F238E27FC236}">
                  <a16:creationId xmlns:a16="http://schemas.microsoft.com/office/drawing/2014/main" id="{AC80957A-6063-4815-AC7F-60352CCC1E26}"/>
                </a:ext>
              </a:extLst>
            </p:cNvPr>
            <p:cNvSpPr txBox="1"/>
            <p:nvPr/>
          </p:nvSpPr>
          <p:spPr>
            <a:xfrm>
              <a:off x="6542347" y="2053963"/>
              <a:ext cx="4104456" cy="1107996"/>
            </a:xfrm>
            <a:prstGeom prst="rect">
              <a:avLst/>
            </a:prstGeom>
            <a:noFill/>
          </p:spPr>
          <p:txBody>
            <a:bodyPr wrap="square" rtlCol="0">
              <a:spAutoFit/>
            </a:bodyPr>
            <a:lstStyle/>
            <a:p>
              <a:r>
                <a:rPr lang="en-US" altLang="zh-CN" sz="6600" dirty="0">
                  <a:solidFill>
                    <a:srgbClr val="033180"/>
                  </a:solidFill>
                  <a:cs typeface="+mn-ea"/>
                  <a:sym typeface="+mn-lt"/>
                </a:rPr>
                <a:t>PART 03</a:t>
              </a:r>
              <a:endParaRPr lang="zh-CN" altLang="en-US" sz="6600" dirty="0">
                <a:solidFill>
                  <a:srgbClr val="033180"/>
                </a:solidFill>
                <a:cs typeface="+mn-ea"/>
                <a:sym typeface="+mn-lt"/>
              </a:endParaRPr>
            </a:p>
          </p:txBody>
        </p:sp>
        <p:sp>
          <p:nvSpPr>
            <p:cNvPr id="40" name="文本框 39">
              <a:extLst>
                <a:ext uri="{FF2B5EF4-FFF2-40B4-BE49-F238E27FC236}">
                  <a16:creationId xmlns:a16="http://schemas.microsoft.com/office/drawing/2014/main" id="{0C188D62-B4E9-4E89-82C1-7D7CFBC69FB9}"/>
                </a:ext>
              </a:extLst>
            </p:cNvPr>
            <p:cNvSpPr txBox="1"/>
            <p:nvPr/>
          </p:nvSpPr>
          <p:spPr>
            <a:xfrm>
              <a:off x="6565687" y="3075057"/>
              <a:ext cx="4457378" cy="769441"/>
            </a:xfrm>
            <a:prstGeom prst="rect">
              <a:avLst/>
            </a:prstGeom>
            <a:noFill/>
          </p:spPr>
          <p:txBody>
            <a:bodyPr wrap="square" rtlCol="0">
              <a:spAutoFit/>
            </a:bodyPr>
            <a:lstStyle/>
            <a:p>
              <a:pPr algn="just"/>
              <a:r>
                <a:rPr lang="zh-CN" altLang="en-US" sz="44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实证研究</a:t>
              </a:r>
            </a:p>
          </p:txBody>
        </p:sp>
        <p:sp>
          <p:nvSpPr>
            <p:cNvPr id="41" name="文本框 40">
              <a:extLst>
                <a:ext uri="{FF2B5EF4-FFF2-40B4-BE49-F238E27FC236}">
                  <a16:creationId xmlns:a16="http://schemas.microsoft.com/office/drawing/2014/main" id="{45D726FA-C956-4F82-8374-B9C462B32699}"/>
                </a:ext>
              </a:extLst>
            </p:cNvPr>
            <p:cNvSpPr txBox="1"/>
            <p:nvPr/>
          </p:nvSpPr>
          <p:spPr>
            <a:xfrm>
              <a:off x="6572036" y="3844499"/>
              <a:ext cx="4927651" cy="646331"/>
            </a:xfrm>
            <a:prstGeom prst="rect">
              <a:avLst/>
            </a:prstGeom>
            <a:noFill/>
          </p:spPr>
          <p:txBody>
            <a:bodyPr wrap="square" rtlCol="0">
              <a:spAutoFit/>
            </a:bodyPr>
            <a:lstStyle/>
            <a:p>
              <a:pPr algn="just"/>
              <a:r>
                <a:rPr lang="en" altLang="zh-CN" sz="1800" b="1" dirty="0">
                  <a:solidFill>
                    <a:schemeClr val="tx1">
                      <a:lumMod val="75000"/>
                      <a:lumOff val="25000"/>
                    </a:schemeClr>
                  </a:solidFill>
                  <a:cs typeface="+mn-ea"/>
                  <a:sym typeface="+mn-lt"/>
                </a:rPr>
                <a:t>The empirical study of scientific discovery identification method</a:t>
              </a:r>
            </a:p>
          </p:txBody>
        </p:sp>
      </p:grpSp>
      <p:pic>
        <p:nvPicPr>
          <p:cNvPr id="50" name="Picture 2" descr="2021年诺贝尔生理学奖或医学奖得主 左：大卫·朱利叶斯（ David Julius ）右：阿登·帕塔普蒂安（ Ardem Patapoutian）">
            <a:extLst>
              <a:ext uri="{FF2B5EF4-FFF2-40B4-BE49-F238E27FC236}">
                <a16:creationId xmlns:a16="http://schemas.microsoft.com/office/drawing/2014/main" id="{4F8A93A9-6527-914F-880B-40A3F91385CC}"/>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724774" y="188640"/>
            <a:ext cx="3638516" cy="36385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7F9787E-7FA0-0B47-9F1C-65A8C3A31C6A}"/>
              </a:ext>
            </a:extLst>
          </p:cNvPr>
          <p:cNvSpPr>
            <a:spLocks noGrp="1"/>
          </p:cNvSpPr>
          <p:nvPr>
            <p:ph type="sldNum" sz="quarter" idx="12"/>
          </p:nvPr>
        </p:nvSpPr>
        <p:spPr/>
        <p:txBody>
          <a:bodyPr/>
          <a:lstStyle/>
          <a:p>
            <a:fld id="{D2C9BAFA-04BA-4599-B89B-B0FC510734F5}" type="slidenum">
              <a:rPr lang="zh-CN" altLang="en-US" smtClean="0"/>
              <a:t>10</a:t>
            </a:fld>
            <a:endParaRPr lang="zh-CN" altLang="en-US"/>
          </a:p>
        </p:txBody>
      </p:sp>
      <p:pic>
        <p:nvPicPr>
          <p:cNvPr id="17" name="图片 16">
            <a:extLst>
              <a:ext uri="{FF2B5EF4-FFF2-40B4-BE49-F238E27FC236}">
                <a16:creationId xmlns:a16="http://schemas.microsoft.com/office/drawing/2014/main" id="{401AC84E-B979-D44C-BD4D-9BB84BE9F8FC}"/>
              </a:ext>
            </a:extLst>
          </p:cNvPr>
          <p:cNvPicPr>
            <a:picLocks noChangeAspect="1"/>
          </p:cNvPicPr>
          <p:nvPr/>
        </p:nvPicPr>
        <p:blipFill>
          <a:blip r:embed="rId9"/>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109940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4727893B-C782-4066-8B19-C4AE43E5BCEE}"/>
              </a:ext>
            </a:extLst>
          </p:cNvPr>
          <p:cNvGrpSpPr/>
          <p:nvPr/>
        </p:nvGrpSpPr>
        <p:grpSpPr>
          <a:xfrm>
            <a:off x="407368" y="390998"/>
            <a:ext cx="545265" cy="383041"/>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9" name="Google Shape;68;p16">
            <a:extLst>
              <a:ext uri="{FF2B5EF4-FFF2-40B4-BE49-F238E27FC236}">
                <a16:creationId xmlns:a16="http://schemas.microsoft.com/office/drawing/2014/main" id="{B3F30B51-A1F6-4ED8-BAFF-6D5E410B920B}"/>
              </a:ext>
            </a:extLst>
          </p:cNvPr>
          <p:cNvGrpSpPr/>
          <p:nvPr/>
        </p:nvGrpSpPr>
        <p:grpSpPr>
          <a:xfrm>
            <a:off x="962061" y="1693014"/>
            <a:ext cx="1894293" cy="2061081"/>
            <a:chOff x="697483" y="1532161"/>
            <a:chExt cx="1420720" cy="1545811"/>
          </a:xfrm>
        </p:grpSpPr>
        <p:grpSp>
          <p:nvGrpSpPr>
            <p:cNvPr id="10" name="Google Shape;69;p16">
              <a:extLst>
                <a:ext uri="{FF2B5EF4-FFF2-40B4-BE49-F238E27FC236}">
                  <a16:creationId xmlns:a16="http://schemas.microsoft.com/office/drawing/2014/main" id="{578B2469-6EEC-4E50-8F28-33112D163D08}"/>
                </a:ext>
              </a:extLst>
            </p:cNvPr>
            <p:cNvGrpSpPr/>
            <p:nvPr/>
          </p:nvGrpSpPr>
          <p:grpSpPr>
            <a:xfrm>
              <a:off x="697483" y="1532161"/>
              <a:ext cx="1420720" cy="1545811"/>
              <a:chOff x="697483" y="1532161"/>
              <a:chExt cx="1420720" cy="1545811"/>
            </a:xfrm>
          </p:grpSpPr>
          <p:grpSp>
            <p:nvGrpSpPr>
              <p:cNvPr id="12" name="Google Shape;70;p16">
                <a:extLst>
                  <a:ext uri="{FF2B5EF4-FFF2-40B4-BE49-F238E27FC236}">
                    <a16:creationId xmlns:a16="http://schemas.microsoft.com/office/drawing/2014/main" id="{93A3F271-4BD4-4187-AB56-B3A19D0CFA3B}"/>
                  </a:ext>
                </a:extLst>
              </p:cNvPr>
              <p:cNvGrpSpPr/>
              <p:nvPr/>
            </p:nvGrpSpPr>
            <p:grpSpPr>
              <a:xfrm>
                <a:off x="697483" y="1532161"/>
                <a:ext cx="1420720" cy="1545811"/>
                <a:chOff x="969863" y="1767400"/>
                <a:chExt cx="1791350" cy="1949075"/>
              </a:xfrm>
            </p:grpSpPr>
            <p:sp>
              <p:nvSpPr>
                <p:cNvPr id="14" name="Google Shape;71;p16">
                  <a:extLst>
                    <a:ext uri="{FF2B5EF4-FFF2-40B4-BE49-F238E27FC236}">
                      <a16:creationId xmlns:a16="http://schemas.microsoft.com/office/drawing/2014/main" id="{D9EFCE56-CD35-4E3A-B651-BC878A03B084}"/>
                    </a:ext>
                  </a:extLst>
                </p:cNvPr>
                <p:cNvSpPr/>
                <p:nvPr/>
              </p:nvSpPr>
              <p:spPr>
                <a:xfrm>
                  <a:off x="969863" y="1767400"/>
                  <a:ext cx="1791350" cy="1949075"/>
                </a:xfrm>
                <a:custGeom>
                  <a:avLst/>
                  <a:gdLst/>
                  <a:ahLst/>
                  <a:cxnLst/>
                  <a:rect l="l" t="t" r="r" b="b"/>
                  <a:pathLst>
                    <a:path w="71654" h="77963" extrusionOk="0">
                      <a:moveTo>
                        <a:pt x="35179" y="0"/>
                      </a:moveTo>
                      <a:cubicBezTo>
                        <a:pt x="30166" y="0"/>
                        <a:pt x="25239" y="1037"/>
                        <a:pt x="20658" y="3025"/>
                      </a:cubicBezTo>
                      <a:cubicBezTo>
                        <a:pt x="13138" y="6223"/>
                        <a:pt x="7088" y="12274"/>
                        <a:pt x="3976" y="19793"/>
                      </a:cubicBezTo>
                      <a:cubicBezTo>
                        <a:pt x="0" y="28782"/>
                        <a:pt x="0" y="38895"/>
                        <a:pt x="3803" y="47884"/>
                      </a:cubicBezTo>
                      <a:cubicBezTo>
                        <a:pt x="7606" y="56441"/>
                        <a:pt x="14608" y="63096"/>
                        <a:pt x="23424" y="66294"/>
                      </a:cubicBezTo>
                      <a:cubicBezTo>
                        <a:pt x="24547" y="66726"/>
                        <a:pt x="25498" y="67504"/>
                        <a:pt x="26017" y="68455"/>
                      </a:cubicBezTo>
                      <a:lnTo>
                        <a:pt x="29733" y="74938"/>
                      </a:lnTo>
                      <a:cubicBezTo>
                        <a:pt x="30857" y="76839"/>
                        <a:pt x="32931" y="77963"/>
                        <a:pt x="35179" y="77963"/>
                      </a:cubicBezTo>
                      <a:cubicBezTo>
                        <a:pt x="37340" y="77963"/>
                        <a:pt x="39414" y="76839"/>
                        <a:pt x="40538" y="74938"/>
                      </a:cubicBezTo>
                      <a:lnTo>
                        <a:pt x="44168" y="68628"/>
                      </a:lnTo>
                      <a:cubicBezTo>
                        <a:pt x="44686" y="67591"/>
                        <a:pt x="45551" y="66813"/>
                        <a:pt x="46674" y="66467"/>
                      </a:cubicBezTo>
                      <a:cubicBezTo>
                        <a:pt x="62319" y="60849"/>
                        <a:pt x="71654" y="44772"/>
                        <a:pt x="68888" y="28350"/>
                      </a:cubicBezTo>
                      <a:cubicBezTo>
                        <a:pt x="66036" y="12014"/>
                        <a:pt x="51774" y="0"/>
                        <a:pt x="35179" y="0"/>
                      </a:cubicBezTo>
                      <a:close/>
                    </a:path>
                  </a:pathLst>
                </a:custGeom>
                <a:solidFill>
                  <a:sysClr val="window" lastClr="FFFFFF">
                    <a:lumMod val="85000"/>
                    <a:alpha val="70000"/>
                  </a:sys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15" name="Google Shape;72;p16">
                  <a:extLst>
                    <a:ext uri="{FF2B5EF4-FFF2-40B4-BE49-F238E27FC236}">
                      <a16:creationId xmlns:a16="http://schemas.microsoft.com/office/drawing/2014/main" id="{8AFBE2F5-334F-417A-B1AB-E9E4E7411378}"/>
                    </a:ext>
                  </a:extLst>
                </p:cNvPr>
                <p:cNvSpPr/>
                <p:nvPr/>
              </p:nvSpPr>
              <p:spPr>
                <a:xfrm>
                  <a:off x="1172988" y="1969475"/>
                  <a:ext cx="1333250" cy="1310825"/>
                </a:xfrm>
                <a:custGeom>
                  <a:avLst/>
                  <a:gdLst/>
                  <a:ahLst/>
                  <a:cxnLst/>
                  <a:rect l="l" t="t" r="r" b="b"/>
                  <a:pathLst>
                    <a:path w="53330" h="52433" extrusionOk="0">
                      <a:moveTo>
                        <a:pt x="27142" y="1"/>
                      </a:moveTo>
                      <a:cubicBezTo>
                        <a:pt x="26284" y="1"/>
                        <a:pt x="25419" y="43"/>
                        <a:pt x="24547" y="128"/>
                      </a:cubicBezTo>
                      <a:cubicBezTo>
                        <a:pt x="10458" y="1511"/>
                        <a:pt x="0" y="13785"/>
                        <a:pt x="951" y="27873"/>
                      </a:cubicBezTo>
                      <a:cubicBezTo>
                        <a:pt x="1883" y="41774"/>
                        <a:pt x="13372" y="52433"/>
                        <a:pt x="27102" y="52433"/>
                      </a:cubicBezTo>
                      <a:cubicBezTo>
                        <a:pt x="27373" y="52433"/>
                        <a:pt x="27645" y="52429"/>
                        <a:pt x="27918" y="52420"/>
                      </a:cubicBezTo>
                      <a:cubicBezTo>
                        <a:pt x="42093" y="51988"/>
                        <a:pt x="53330" y="40406"/>
                        <a:pt x="53330" y="26231"/>
                      </a:cubicBezTo>
                      <a:cubicBezTo>
                        <a:pt x="53330" y="25107"/>
                        <a:pt x="53243" y="23897"/>
                        <a:pt x="53070" y="22774"/>
                      </a:cubicBezTo>
                      <a:cubicBezTo>
                        <a:pt x="51367" y="9638"/>
                        <a:pt x="40156" y="1"/>
                        <a:pt x="271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16" name="Google Shape;73;p16">
                  <a:extLst>
                    <a:ext uri="{FF2B5EF4-FFF2-40B4-BE49-F238E27FC236}">
                      <a16:creationId xmlns:a16="http://schemas.microsoft.com/office/drawing/2014/main" id="{3E6EA50F-6251-44A8-99A3-85E519631A34}"/>
                    </a:ext>
                  </a:extLst>
                </p:cNvPr>
                <p:cNvSpPr/>
                <p:nvPr/>
              </p:nvSpPr>
              <p:spPr>
                <a:xfrm>
                  <a:off x="1198913" y="1968350"/>
                  <a:ext cx="1300850" cy="570475"/>
                </a:xfrm>
                <a:custGeom>
                  <a:avLst/>
                  <a:gdLst/>
                  <a:ahLst/>
                  <a:cxnLst/>
                  <a:rect l="l" t="t" r="r" b="b"/>
                  <a:pathLst>
                    <a:path w="52034" h="22819" extrusionOk="0">
                      <a:moveTo>
                        <a:pt x="26017" y="0"/>
                      </a:moveTo>
                      <a:cubicBezTo>
                        <a:pt x="12879" y="0"/>
                        <a:pt x="1729" y="9767"/>
                        <a:pt x="0" y="22819"/>
                      </a:cubicBezTo>
                      <a:lnTo>
                        <a:pt x="52033" y="22819"/>
                      </a:lnTo>
                      <a:cubicBezTo>
                        <a:pt x="50305" y="9767"/>
                        <a:pt x="39155" y="0"/>
                        <a:pt x="26017"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17" name="Google Shape;74;p16">
                  <a:extLst>
                    <a:ext uri="{FF2B5EF4-FFF2-40B4-BE49-F238E27FC236}">
                      <a16:creationId xmlns:a16="http://schemas.microsoft.com/office/drawing/2014/main" id="{4CFA27E7-C11A-4B43-B5DE-BE099C484A32}"/>
                    </a:ext>
                  </a:extLst>
                </p:cNvPr>
                <p:cNvSpPr/>
                <p:nvPr/>
              </p:nvSpPr>
              <p:spPr>
                <a:xfrm>
                  <a:off x="1747763" y="3437700"/>
                  <a:ext cx="200975" cy="198825"/>
                </a:xfrm>
                <a:custGeom>
                  <a:avLst/>
                  <a:gdLst/>
                  <a:ahLst/>
                  <a:cxnLst/>
                  <a:rect l="l" t="t" r="r" b="b"/>
                  <a:pathLst>
                    <a:path w="8039" h="7953" extrusionOk="0">
                      <a:moveTo>
                        <a:pt x="4063" y="1"/>
                      </a:moveTo>
                      <a:cubicBezTo>
                        <a:pt x="1815" y="1"/>
                        <a:pt x="0" y="1730"/>
                        <a:pt x="0" y="3977"/>
                      </a:cubicBezTo>
                      <a:cubicBezTo>
                        <a:pt x="0" y="6138"/>
                        <a:pt x="1815" y="7953"/>
                        <a:pt x="4063" y="7953"/>
                      </a:cubicBezTo>
                      <a:cubicBezTo>
                        <a:pt x="6224" y="7953"/>
                        <a:pt x="8039" y="6138"/>
                        <a:pt x="8039" y="3977"/>
                      </a:cubicBezTo>
                      <a:cubicBezTo>
                        <a:pt x="8039" y="1730"/>
                        <a:pt x="6224" y="1"/>
                        <a:pt x="4063"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sp>
            <p:nvSpPr>
              <p:cNvPr id="13" name="Google Shape;75;p16">
                <a:extLst>
                  <a:ext uri="{FF2B5EF4-FFF2-40B4-BE49-F238E27FC236}">
                    <a16:creationId xmlns:a16="http://schemas.microsoft.com/office/drawing/2014/main" id="{B2E7E405-D4DA-435B-8285-863104D0EC29}"/>
                  </a:ext>
                </a:extLst>
              </p:cNvPr>
              <p:cNvSpPr/>
              <p:nvPr/>
            </p:nvSpPr>
            <p:spPr>
              <a:xfrm>
                <a:off x="1247878" y="2218667"/>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sp>
          <p:nvSpPr>
            <p:cNvPr id="11" name="Google Shape;76;p16">
              <a:extLst>
                <a:ext uri="{FF2B5EF4-FFF2-40B4-BE49-F238E27FC236}">
                  <a16:creationId xmlns:a16="http://schemas.microsoft.com/office/drawing/2014/main" id="{561EC6C7-86E2-4822-8EB3-745726D7CC9F}"/>
                </a:ext>
              </a:extLst>
            </p:cNvPr>
            <p:cNvSpPr txBox="1"/>
            <p:nvPr/>
          </p:nvSpPr>
          <p:spPr>
            <a:xfrm>
              <a:off x="899043" y="1793500"/>
              <a:ext cx="1017600" cy="3402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FFFFFF"/>
                  </a:solidFill>
                  <a:effectLst/>
                  <a:uLnTx/>
                  <a:uFillTx/>
                  <a:cs typeface="+mn-ea"/>
                  <a:sym typeface="+mn-lt"/>
                </a:rPr>
                <a:t>01</a:t>
              </a:r>
              <a:endParaRPr kumimoji="0" sz="2667" b="0" i="0" u="none" strike="noStrike" kern="0" cap="none" spc="0" normalizeH="0" baseline="0" noProof="0" dirty="0">
                <a:ln>
                  <a:noFill/>
                </a:ln>
                <a:solidFill>
                  <a:srgbClr val="FFFFFF"/>
                </a:solidFill>
                <a:effectLst/>
                <a:uLnTx/>
                <a:uFillTx/>
                <a:cs typeface="+mn-ea"/>
                <a:sym typeface="+mn-lt"/>
              </a:endParaRPr>
            </a:p>
          </p:txBody>
        </p:sp>
      </p:grpSp>
      <p:grpSp>
        <p:nvGrpSpPr>
          <p:cNvPr id="18" name="Google Shape;78;p16">
            <a:extLst>
              <a:ext uri="{FF2B5EF4-FFF2-40B4-BE49-F238E27FC236}">
                <a16:creationId xmlns:a16="http://schemas.microsoft.com/office/drawing/2014/main" id="{F1D29783-579A-4AEE-85E5-7C768D7F2C0F}"/>
              </a:ext>
            </a:extLst>
          </p:cNvPr>
          <p:cNvGrpSpPr/>
          <p:nvPr/>
        </p:nvGrpSpPr>
        <p:grpSpPr>
          <a:xfrm>
            <a:off x="3774494" y="1693014"/>
            <a:ext cx="1894320" cy="2061081"/>
            <a:chOff x="2806808" y="1532161"/>
            <a:chExt cx="1420740" cy="1545811"/>
          </a:xfrm>
        </p:grpSpPr>
        <p:grpSp>
          <p:nvGrpSpPr>
            <p:cNvPr id="19" name="Google Shape;79;p16">
              <a:extLst>
                <a:ext uri="{FF2B5EF4-FFF2-40B4-BE49-F238E27FC236}">
                  <a16:creationId xmlns:a16="http://schemas.microsoft.com/office/drawing/2014/main" id="{C52DEBA4-8172-46C2-9F0F-B9E51047C647}"/>
                </a:ext>
              </a:extLst>
            </p:cNvPr>
            <p:cNvGrpSpPr/>
            <p:nvPr/>
          </p:nvGrpSpPr>
          <p:grpSpPr>
            <a:xfrm>
              <a:off x="2806808" y="1532161"/>
              <a:ext cx="1420740" cy="1545811"/>
              <a:chOff x="2806808" y="1532161"/>
              <a:chExt cx="1420740" cy="1545811"/>
            </a:xfrm>
          </p:grpSpPr>
          <p:grpSp>
            <p:nvGrpSpPr>
              <p:cNvPr id="21" name="Google Shape;80;p16">
                <a:extLst>
                  <a:ext uri="{FF2B5EF4-FFF2-40B4-BE49-F238E27FC236}">
                    <a16:creationId xmlns:a16="http://schemas.microsoft.com/office/drawing/2014/main" id="{F20D70BF-EEBA-4C1B-B18C-3FD2C4E32F46}"/>
                  </a:ext>
                </a:extLst>
              </p:cNvPr>
              <p:cNvGrpSpPr/>
              <p:nvPr/>
            </p:nvGrpSpPr>
            <p:grpSpPr>
              <a:xfrm>
                <a:off x="2806808" y="1532161"/>
                <a:ext cx="1420740" cy="1545811"/>
                <a:chOff x="2771988" y="1767400"/>
                <a:chExt cx="1791375" cy="1949075"/>
              </a:xfrm>
            </p:grpSpPr>
            <p:sp>
              <p:nvSpPr>
                <p:cNvPr id="27" name="Google Shape;81;p16">
                  <a:extLst>
                    <a:ext uri="{FF2B5EF4-FFF2-40B4-BE49-F238E27FC236}">
                      <a16:creationId xmlns:a16="http://schemas.microsoft.com/office/drawing/2014/main" id="{CDA071FE-6055-4405-A03C-FD8A1879E861}"/>
                    </a:ext>
                  </a:extLst>
                </p:cNvPr>
                <p:cNvSpPr/>
                <p:nvPr/>
              </p:nvSpPr>
              <p:spPr>
                <a:xfrm>
                  <a:off x="2771988" y="1767400"/>
                  <a:ext cx="1791375" cy="1949075"/>
                </a:xfrm>
                <a:custGeom>
                  <a:avLst/>
                  <a:gdLst/>
                  <a:ahLst/>
                  <a:cxnLst/>
                  <a:rect l="l" t="t" r="r" b="b"/>
                  <a:pathLst>
                    <a:path w="71655" h="77963" extrusionOk="0">
                      <a:moveTo>
                        <a:pt x="35180" y="0"/>
                      </a:moveTo>
                      <a:cubicBezTo>
                        <a:pt x="30253" y="0"/>
                        <a:pt x="25326" y="1037"/>
                        <a:pt x="20745" y="3025"/>
                      </a:cubicBezTo>
                      <a:cubicBezTo>
                        <a:pt x="13139" y="6223"/>
                        <a:pt x="7175" y="12274"/>
                        <a:pt x="3977" y="19793"/>
                      </a:cubicBezTo>
                      <a:cubicBezTo>
                        <a:pt x="87" y="28782"/>
                        <a:pt x="1" y="38895"/>
                        <a:pt x="3891" y="47884"/>
                      </a:cubicBezTo>
                      <a:cubicBezTo>
                        <a:pt x="7607" y="56441"/>
                        <a:pt x="14695" y="63096"/>
                        <a:pt x="23511" y="66294"/>
                      </a:cubicBezTo>
                      <a:cubicBezTo>
                        <a:pt x="24548" y="66726"/>
                        <a:pt x="25499" y="67504"/>
                        <a:pt x="26104" y="68455"/>
                      </a:cubicBezTo>
                      <a:lnTo>
                        <a:pt x="29821" y="74938"/>
                      </a:lnTo>
                      <a:cubicBezTo>
                        <a:pt x="30944" y="76839"/>
                        <a:pt x="33019" y="77963"/>
                        <a:pt x="35180" y="77963"/>
                      </a:cubicBezTo>
                      <a:cubicBezTo>
                        <a:pt x="37340" y="77963"/>
                        <a:pt x="39415" y="76839"/>
                        <a:pt x="40538" y="74938"/>
                      </a:cubicBezTo>
                      <a:lnTo>
                        <a:pt x="44169" y="68628"/>
                      </a:lnTo>
                      <a:cubicBezTo>
                        <a:pt x="44687" y="67591"/>
                        <a:pt x="45552" y="66813"/>
                        <a:pt x="46675" y="66467"/>
                      </a:cubicBezTo>
                      <a:cubicBezTo>
                        <a:pt x="62320" y="60849"/>
                        <a:pt x="71655" y="44772"/>
                        <a:pt x="68889" y="28437"/>
                      </a:cubicBezTo>
                      <a:cubicBezTo>
                        <a:pt x="66036" y="12014"/>
                        <a:pt x="51861" y="0"/>
                        <a:pt x="35180" y="0"/>
                      </a:cubicBezTo>
                      <a:close/>
                    </a:path>
                  </a:pathLst>
                </a:custGeom>
                <a:solidFill>
                  <a:sysClr val="window" lastClr="FFFFFF">
                    <a:lumMod val="85000"/>
                    <a:alpha val="70000"/>
                  </a:sys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28" name="Google Shape;82;p16">
                  <a:extLst>
                    <a:ext uri="{FF2B5EF4-FFF2-40B4-BE49-F238E27FC236}">
                      <a16:creationId xmlns:a16="http://schemas.microsoft.com/office/drawing/2014/main" id="{5DF11543-F3A5-4110-9B00-838567A54D2C}"/>
                    </a:ext>
                  </a:extLst>
                </p:cNvPr>
                <p:cNvSpPr/>
                <p:nvPr/>
              </p:nvSpPr>
              <p:spPr>
                <a:xfrm>
                  <a:off x="2994563" y="1968350"/>
                  <a:ext cx="1313825" cy="1300850"/>
                </a:xfrm>
                <a:custGeom>
                  <a:avLst/>
                  <a:gdLst/>
                  <a:ahLst/>
                  <a:cxnLst/>
                  <a:rect l="l" t="t" r="r" b="b"/>
                  <a:pathLst>
                    <a:path w="52553" h="52034" extrusionOk="0">
                      <a:moveTo>
                        <a:pt x="26277" y="0"/>
                      </a:moveTo>
                      <a:cubicBezTo>
                        <a:pt x="13139" y="0"/>
                        <a:pt x="1989" y="9767"/>
                        <a:pt x="260" y="22819"/>
                      </a:cubicBezTo>
                      <a:cubicBezTo>
                        <a:pt x="87" y="23942"/>
                        <a:pt x="1" y="25152"/>
                        <a:pt x="1" y="26276"/>
                      </a:cubicBezTo>
                      <a:cubicBezTo>
                        <a:pt x="346" y="40537"/>
                        <a:pt x="12015" y="52033"/>
                        <a:pt x="26277" y="52033"/>
                      </a:cubicBezTo>
                      <a:cubicBezTo>
                        <a:pt x="40625" y="52033"/>
                        <a:pt x="52293" y="40537"/>
                        <a:pt x="52552" y="26276"/>
                      </a:cubicBezTo>
                      <a:cubicBezTo>
                        <a:pt x="52552" y="25152"/>
                        <a:pt x="52466" y="23942"/>
                        <a:pt x="52293" y="22819"/>
                      </a:cubicBezTo>
                      <a:cubicBezTo>
                        <a:pt x="50564" y="9767"/>
                        <a:pt x="39501" y="0"/>
                        <a:pt x="262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29" name="Google Shape;83;p16">
                  <a:extLst>
                    <a:ext uri="{FF2B5EF4-FFF2-40B4-BE49-F238E27FC236}">
                      <a16:creationId xmlns:a16="http://schemas.microsoft.com/office/drawing/2014/main" id="{812D0622-CC61-4317-B65A-6AA55F90158E}"/>
                    </a:ext>
                  </a:extLst>
                </p:cNvPr>
                <p:cNvSpPr/>
                <p:nvPr/>
              </p:nvSpPr>
              <p:spPr>
                <a:xfrm>
                  <a:off x="3001038" y="1968350"/>
                  <a:ext cx="1300875" cy="570475"/>
                </a:xfrm>
                <a:custGeom>
                  <a:avLst/>
                  <a:gdLst/>
                  <a:ahLst/>
                  <a:cxnLst/>
                  <a:rect l="l" t="t" r="r" b="b"/>
                  <a:pathLst>
                    <a:path w="52035" h="22819" extrusionOk="0">
                      <a:moveTo>
                        <a:pt x="26018" y="0"/>
                      </a:moveTo>
                      <a:cubicBezTo>
                        <a:pt x="12880" y="0"/>
                        <a:pt x="1730" y="9767"/>
                        <a:pt x="1" y="22819"/>
                      </a:cubicBezTo>
                      <a:lnTo>
                        <a:pt x="52034" y="22819"/>
                      </a:lnTo>
                      <a:cubicBezTo>
                        <a:pt x="50305" y="9767"/>
                        <a:pt x="39242" y="0"/>
                        <a:pt x="26018"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30" name="Google Shape;84;p16">
                  <a:extLst>
                    <a:ext uri="{FF2B5EF4-FFF2-40B4-BE49-F238E27FC236}">
                      <a16:creationId xmlns:a16="http://schemas.microsoft.com/office/drawing/2014/main" id="{B1132CFA-5BE1-429F-9661-C67EFD98B02A}"/>
                    </a:ext>
                  </a:extLst>
                </p:cNvPr>
                <p:cNvSpPr/>
                <p:nvPr/>
              </p:nvSpPr>
              <p:spPr>
                <a:xfrm>
                  <a:off x="3517488" y="3437700"/>
                  <a:ext cx="235550" cy="199825"/>
                </a:xfrm>
                <a:custGeom>
                  <a:avLst/>
                  <a:gdLst/>
                  <a:ahLst/>
                  <a:cxnLst/>
                  <a:rect l="l" t="t" r="r" b="b"/>
                  <a:pathLst>
                    <a:path w="9422" h="7993" extrusionOk="0">
                      <a:moveTo>
                        <a:pt x="5360" y="1"/>
                      </a:moveTo>
                      <a:cubicBezTo>
                        <a:pt x="1816" y="1"/>
                        <a:pt x="1" y="4236"/>
                        <a:pt x="2507" y="6829"/>
                      </a:cubicBezTo>
                      <a:cubicBezTo>
                        <a:pt x="3339" y="7633"/>
                        <a:pt x="4349" y="7993"/>
                        <a:pt x="5338" y="7993"/>
                      </a:cubicBezTo>
                      <a:cubicBezTo>
                        <a:pt x="7429" y="7993"/>
                        <a:pt x="9422" y="6383"/>
                        <a:pt x="9422" y="3977"/>
                      </a:cubicBezTo>
                      <a:cubicBezTo>
                        <a:pt x="9422" y="1730"/>
                        <a:pt x="7607" y="1"/>
                        <a:pt x="5360"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grpSp>
            <p:nvGrpSpPr>
              <p:cNvPr id="22" name="Google Shape;85;p16">
                <a:extLst>
                  <a:ext uri="{FF2B5EF4-FFF2-40B4-BE49-F238E27FC236}">
                    <a16:creationId xmlns:a16="http://schemas.microsoft.com/office/drawing/2014/main" id="{84ABC711-64E7-4B54-BE60-3AF9ED268536}"/>
                  </a:ext>
                </a:extLst>
              </p:cNvPr>
              <p:cNvGrpSpPr/>
              <p:nvPr/>
            </p:nvGrpSpPr>
            <p:grpSpPr>
              <a:xfrm>
                <a:off x="3333647" y="2217756"/>
                <a:ext cx="366269" cy="368091"/>
                <a:chOff x="-62150375" y="2664925"/>
                <a:chExt cx="316650" cy="318225"/>
              </a:xfrm>
            </p:grpSpPr>
            <p:sp>
              <p:nvSpPr>
                <p:cNvPr id="23" name="Google Shape;86;p16">
                  <a:extLst>
                    <a:ext uri="{FF2B5EF4-FFF2-40B4-BE49-F238E27FC236}">
                      <a16:creationId xmlns:a16="http://schemas.microsoft.com/office/drawing/2014/main" id="{D71A4771-8240-4A2E-B2CB-555B51C30C2A}"/>
                    </a:ext>
                  </a:extLst>
                </p:cNvPr>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24" name="Google Shape;87;p16">
                  <a:extLst>
                    <a:ext uri="{FF2B5EF4-FFF2-40B4-BE49-F238E27FC236}">
                      <a16:creationId xmlns:a16="http://schemas.microsoft.com/office/drawing/2014/main" id="{DBE34971-F918-49FE-BDB5-605CD61E568C}"/>
                    </a:ext>
                  </a:extLst>
                </p:cNvPr>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25" name="Google Shape;88;p16">
                  <a:extLst>
                    <a:ext uri="{FF2B5EF4-FFF2-40B4-BE49-F238E27FC236}">
                      <a16:creationId xmlns:a16="http://schemas.microsoft.com/office/drawing/2014/main" id="{6866263C-CC45-45D3-A284-9999B94786B7}"/>
                    </a:ext>
                  </a:extLst>
                </p:cNvPr>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26" name="Google Shape;89;p16">
                  <a:extLst>
                    <a:ext uri="{FF2B5EF4-FFF2-40B4-BE49-F238E27FC236}">
                      <a16:creationId xmlns:a16="http://schemas.microsoft.com/office/drawing/2014/main" id="{AA94F4BB-E16C-4B9B-BDBA-9D7D2AB896AD}"/>
                    </a:ext>
                  </a:extLst>
                </p:cNvPr>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grpSp>
        <p:sp>
          <p:nvSpPr>
            <p:cNvPr id="20" name="Google Shape;90;p16">
              <a:extLst>
                <a:ext uri="{FF2B5EF4-FFF2-40B4-BE49-F238E27FC236}">
                  <a16:creationId xmlns:a16="http://schemas.microsoft.com/office/drawing/2014/main" id="{B2645D01-90E0-453E-AFD3-99F03F8314FB}"/>
                </a:ext>
              </a:extLst>
            </p:cNvPr>
            <p:cNvSpPr txBox="1"/>
            <p:nvPr/>
          </p:nvSpPr>
          <p:spPr>
            <a:xfrm>
              <a:off x="3008378" y="1793500"/>
              <a:ext cx="1017600" cy="3402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FFFFFF"/>
                  </a:solidFill>
                  <a:effectLst/>
                  <a:uLnTx/>
                  <a:uFillTx/>
                  <a:cs typeface="+mn-ea"/>
                  <a:sym typeface="+mn-lt"/>
                </a:rPr>
                <a:t>02</a:t>
              </a:r>
              <a:endParaRPr kumimoji="0" sz="2667" b="0" i="0" u="none" strike="noStrike" kern="0" cap="none" spc="0" normalizeH="0" baseline="0" noProof="0" dirty="0">
                <a:ln>
                  <a:noFill/>
                </a:ln>
                <a:solidFill>
                  <a:srgbClr val="FFFFFF"/>
                </a:solidFill>
                <a:effectLst/>
                <a:uLnTx/>
                <a:uFillTx/>
                <a:cs typeface="+mn-ea"/>
                <a:sym typeface="+mn-lt"/>
              </a:endParaRPr>
            </a:p>
          </p:txBody>
        </p:sp>
      </p:grpSp>
      <p:grpSp>
        <p:nvGrpSpPr>
          <p:cNvPr id="31" name="Google Shape;95;p16">
            <a:extLst>
              <a:ext uri="{FF2B5EF4-FFF2-40B4-BE49-F238E27FC236}">
                <a16:creationId xmlns:a16="http://schemas.microsoft.com/office/drawing/2014/main" id="{B8CE4366-3C34-45FF-BE54-BEABE25A3E2B}"/>
              </a:ext>
            </a:extLst>
          </p:cNvPr>
          <p:cNvGrpSpPr/>
          <p:nvPr/>
        </p:nvGrpSpPr>
        <p:grpSpPr>
          <a:xfrm>
            <a:off x="6585902" y="1693014"/>
            <a:ext cx="1896593" cy="2061081"/>
            <a:chOff x="4915364" y="1532161"/>
            <a:chExt cx="1422445" cy="1545811"/>
          </a:xfrm>
        </p:grpSpPr>
        <p:grpSp>
          <p:nvGrpSpPr>
            <p:cNvPr id="32" name="Google Shape;96;p16">
              <a:extLst>
                <a:ext uri="{FF2B5EF4-FFF2-40B4-BE49-F238E27FC236}">
                  <a16:creationId xmlns:a16="http://schemas.microsoft.com/office/drawing/2014/main" id="{B792A387-018C-470F-BFB1-47FD6E481F0C}"/>
                </a:ext>
              </a:extLst>
            </p:cNvPr>
            <p:cNvGrpSpPr/>
            <p:nvPr/>
          </p:nvGrpSpPr>
          <p:grpSpPr>
            <a:xfrm>
              <a:off x="4915364" y="1532161"/>
              <a:ext cx="1422445" cy="1545811"/>
              <a:chOff x="4915364" y="1532161"/>
              <a:chExt cx="1422445" cy="1545811"/>
            </a:xfrm>
          </p:grpSpPr>
          <p:grpSp>
            <p:nvGrpSpPr>
              <p:cNvPr id="34" name="Google Shape;97;p16">
                <a:extLst>
                  <a:ext uri="{FF2B5EF4-FFF2-40B4-BE49-F238E27FC236}">
                    <a16:creationId xmlns:a16="http://schemas.microsoft.com/office/drawing/2014/main" id="{565AAB6C-15D5-4254-A81B-1D25CF92B2B1}"/>
                  </a:ext>
                </a:extLst>
              </p:cNvPr>
              <p:cNvGrpSpPr/>
              <p:nvPr/>
            </p:nvGrpSpPr>
            <p:grpSpPr>
              <a:xfrm>
                <a:off x="4915364" y="1532161"/>
                <a:ext cx="1422445" cy="1545811"/>
                <a:chOff x="4574138" y="1767400"/>
                <a:chExt cx="1793525" cy="1949075"/>
              </a:xfrm>
            </p:grpSpPr>
            <p:sp>
              <p:nvSpPr>
                <p:cNvPr id="42" name="Google Shape;98;p16">
                  <a:extLst>
                    <a:ext uri="{FF2B5EF4-FFF2-40B4-BE49-F238E27FC236}">
                      <a16:creationId xmlns:a16="http://schemas.microsoft.com/office/drawing/2014/main" id="{89EDCAF9-6742-48D7-B73E-7255B7045AE3}"/>
                    </a:ext>
                  </a:extLst>
                </p:cNvPr>
                <p:cNvSpPr/>
                <p:nvPr/>
              </p:nvSpPr>
              <p:spPr>
                <a:xfrm>
                  <a:off x="4574138" y="1767400"/>
                  <a:ext cx="1793525" cy="1949075"/>
                </a:xfrm>
                <a:custGeom>
                  <a:avLst/>
                  <a:gdLst/>
                  <a:ahLst/>
                  <a:cxnLst/>
                  <a:rect l="l" t="t" r="r" b="b"/>
                  <a:pathLst>
                    <a:path w="71741" h="77963" extrusionOk="0">
                      <a:moveTo>
                        <a:pt x="35266" y="0"/>
                      </a:moveTo>
                      <a:cubicBezTo>
                        <a:pt x="30253" y="0"/>
                        <a:pt x="25326" y="1037"/>
                        <a:pt x="20745" y="3025"/>
                      </a:cubicBezTo>
                      <a:cubicBezTo>
                        <a:pt x="13225" y="6223"/>
                        <a:pt x="7175" y="12187"/>
                        <a:pt x="3977" y="19793"/>
                      </a:cubicBezTo>
                      <a:cubicBezTo>
                        <a:pt x="87" y="28696"/>
                        <a:pt x="1" y="38895"/>
                        <a:pt x="3890" y="47884"/>
                      </a:cubicBezTo>
                      <a:cubicBezTo>
                        <a:pt x="7607" y="56441"/>
                        <a:pt x="14694" y="63096"/>
                        <a:pt x="23511" y="66294"/>
                      </a:cubicBezTo>
                      <a:cubicBezTo>
                        <a:pt x="24634" y="66726"/>
                        <a:pt x="25585" y="67504"/>
                        <a:pt x="26104" y="68455"/>
                      </a:cubicBezTo>
                      <a:lnTo>
                        <a:pt x="29820" y="74938"/>
                      </a:lnTo>
                      <a:cubicBezTo>
                        <a:pt x="30944" y="76839"/>
                        <a:pt x="33018" y="77963"/>
                        <a:pt x="35266" y="77963"/>
                      </a:cubicBezTo>
                      <a:cubicBezTo>
                        <a:pt x="37427" y="77963"/>
                        <a:pt x="39501" y="76839"/>
                        <a:pt x="40625" y="74938"/>
                      </a:cubicBezTo>
                      <a:lnTo>
                        <a:pt x="44255" y="68628"/>
                      </a:lnTo>
                      <a:cubicBezTo>
                        <a:pt x="44773" y="67591"/>
                        <a:pt x="45638" y="66813"/>
                        <a:pt x="46761" y="66467"/>
                      </a:cubicBezTo>
                      <a:cubicBezTo>
                        <a:pt x="62406" y="60849"/>
                        <a:pt x="71741" y="44772"/>
                        <a:pt x="68975" y="28350"/>
                      </a:cubicBezTo>
                      <a:cubicBezTo>
                        <a:pt x="66123" y="12014"/>
                        <a:pt x="51861" y="0"/>
                        <a:pt x="35266" y="0"/>
                      </a:cubicBezTo>
                      <a:close/>
                    </a:path>
                  </a:pathLst>
                </a:custGeom>
                <a:solidFill>
                  <a:sysClr val="window" lastClr="FFFFFF">
                    <a:lumMod val="85000"/>
                    <a:alpha val="70000"/>
                  </a:sys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43" name="Google Shape;99;p16">
                  <a:extLst>
                    <a:ext uri="{FF2B5EF4-FFF2-40B4-BE49-F238E27FC236}">
                      <a16:creationId xmlns:a16="http://schemas.microsoft.com/office/drawing/2014/main" id="{7B2DF821-7D42-4AE7-B436-262D80C8F501}"/>
                    </a:ext>
                  </a:extLst>
                </p:cNvPr>
                <p:cNvSpPr/>
                <p:nvPr/>
              </p:nvSpPr>
              <p:spPr>
                <a:xfrm>
                  <a:off x="4779413" y="1969475"/>
                  <a:ext cx="1333275" cy="1310825"/>
                </a:xfrm>
                <a:custGeom>
                  <a:avLst/>
                  <a:gdLst/>
                  <a:ahLst/>
                  <a:cxnLst/>
                  <a:rect l="l" t="t" r="r" b="b"/>
                  <a:pathLst>
                    <a:path w="53331" h="52433" extrusionOk="0">
                      <a:moveTo>
                        <a:pt x="27057" y="1"/>
                      </a:moveTo>
                      <a:cubicBezTo>
                        <a:pt x="26199" y="1"/>
                        <a:pt x="25333" y="43"/>
                        <a:pt x="24462" y="128"/>
                      </a:cubicBezTo>
                      <a:cubicBezTo>
                        <a:pt x="10373" y="1511"/>
                        <a:pt x="1" y="13785"/>
                        <a:pt x="865" y="27873"/>
                      </a:cubicBezTo>
                      <a:cubicBezTo>
                        <a:pt x="1798" y="41774"/>
                        <a:pt x="13286" y="52433"/>
                        <a:pt x="27098" y="52433"/>
                      </a:cubicBezTo>
                      <a:cubicBezTo>
                        <a:pt x="27371" y="52433"/>
                        <a:pt x="27645" y="52429"/>
                        <a:pt x="27919" y="52420"/>
                      </a:cubicBezTo>
                      <a:cubicBezTo>
                        <a:pt x="42008" y="51988"/>
                        <a:pt x="53244" y="40406"/>
                        <a:pt x="53331" y="26231"/>
                      </a:cubicBezTo>
                      <a:cubicBezTo>
                        <a:pt x="53331" y="25107"/>
                        <a:pt x="53244" y="23897"/>
                        <a:pt x="53071" y="22774"/>
                      </a:cubicBezTo>
                      <a:cubicBezTo>
                        <a:pt x="51287" y="9638"/>
                        <a:pt x="40070" y="1"/>
                        <a:pt x="2705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44" name="Google Shape;100;p16">
                  <a:extLst>
                    <a:ext uri="{FF2B5EF4-FFF2-40B4-BE49-F238E27FC236}">
                      <a16:creationId xmlns:a16="http://schemas.microsoft.com/office/drawing/2014/main" id="{69775EF7-3AE1-4710-93BC-79FCB3371E3A}"/>
                    </a:ext>
                  </a:extLst>
                </p:cNvPr>
                <p:cNvSpPr/>
                <p:nvPr/>
              </p:nvSpPr>
              <p:spPr>
                <a:xfrm>
                  <a:off x="4805363" y="1968350"/>
                  <a:ext cx="1300850" cy="570475"/>
                </a:xfrm>
                <a:custGeom>
                  <a:avLst/>
                  <a:gdLst/>
                  <a:ahLst/>
                  <a:cxnLst/>
                  <a:rect l="l" t="t" r="r" b="b"/>
                  <a:pathLst>
                    <a:path w="52034" h="22819" extrusionOk="0">
                      <a:moveTo>
                        <a:pt x="26017" y="0"/>
                      </a:moveTo>
                      <a:cubicBezTo>
                        <a:pt x="12879" y="0"/>
                        <a:pt x="1729" y="9767"/>
                        <a:pt x="0" y="22819"/>
                      </a:cubicBezTo>
                      <a:lnTo>
                        <a:pt x="52033" y="22819"/>
                      </a:lnTo>
                      <a:cubicBezTo>
                        <a:pt x="50305" y="9767"/>
                        <a:pt x="39155" y="0"/>
                        <a:pt x="26017"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45" name="Google Shape;101;p16">
                  <a:extLst>
                    <a:ext uri="{FF2B5EF4-FFF2-40B4-BE49-F238E27FC236}">
                      <a16:creationId xmlns:a16="http://schemas.microsoft.com/office/drawing/2014/main" id="{ECFF4A2C-7E99-467A-B88E-290131A71DF6}"/>
                    </a:ext>
                  </a:extLst>
                </p:cNvPr>
                <p:cNvSpPr/>
                <p:nvPr/>
              </p:nvSpPr>
              <p:spPr>
                <a:xfrm>
                  <a:off x="5356363" y="3437700"/>
                  <a:ext cx="198825" cy="198825"/>
                </a:xfrm>
                <a:custGeom>
                  <a:avLst/>
                  <a:gdLst/>
                  <a:ahLst/>
                  <a:cxnLst/>
                  <a:rect l="l" t="t" r="r" b="b"/>
                  <a:pathLst>
                    <a:path w="7953" h="7953" extrusionOk="0">
                      <a:moveTo>
                        <a:pt x="3977" y="1"/>
                      </a:moveTo>
                      <a:cubicBezTo>
                        <a:pt x="1729" y="1"/>
                        <a:pt x="1" y="1730"/>
                        <a:pt x="1" y="3977"/>
                      </a:cubicBezTo>
                      <a:cubicBezTo>
                        <a:pt x="1" y="6138"/>
                        <a:pt x="1729" y="7953"/>
                        <a:pt x="3977" y="7953"/>
                      </a:cubicBezTo>
                      <a:cubicBezTo>
                        <a:pt x="6138" y="7953"/>
                        <a:pt x="7953" y="6138"/>
                        <a:pt x="7953" y="3977"/>
                      </a:cubicBezTo>
                      <a:cubicBezTo>
                        <a:pt x="7953" y="1730"/>
                        <a:pt x="6138" y="1"/>
                        <a:pt x="3977"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grpSp>
            <p:nvGrpSpPr>
              <p:cNvPr id="35" name="Google Shape;102;p16">
                <a:extLst>
                  <a:ext uri="{FF2B5EF4-FFF2-40B4-BE49-F238E27FC236}">
                    <a16:creationId xmlns:a16="http://schemas.microsoft.com/office/drawing/2014/main" id="{6702BEAB-5ED2-4963-8FDD-F76D7D9A381E}"/>
                  </a:ext>
                </a:extLst>
              </p:cNvPr>
              <p:cNvGrpSpPr/>
              <p:nvPr/>
            </p:nvGrpSpPr>
            <p:grpSpPr>
              <a:xfrm>
                <a:off x="5443059" y="2221846"/>
                <a:ext cx="366269" cy="359907"/>
                <a:chOff x="-60988625" y="2310475"/>
                <a:chExt cx="316650" cy="311150"/>
              </a:xfrm>
            </p:grpSpPr>
            <p:sp>
              <p:nvSpPr>
                <p:cNvPr id="36" name="Google Shape;103;p16">
                  <a:extLst>
                    <a:ext uri="{FF2B5EF4-FFF2-40B4-BE49-F238E27FC236}">
                      <a16:creationId xmlns:a16="http://schemas.microsoft.com/office/drawing/2014/main" id="{C88D696E-C4CB-40ED-8A86-62FD991484AA}"/>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37" name="Google Shape;104;p16">
                  <a:extLst>
                    <a:ext uri="{FF2B5EF4-FFF2-40B4-BE49-F238E27FC236}">
                      <a16:creationId xmlns:a16="http://schemas.microsoft.com/office/drawing/2014/main" id="{96D05BFD-7DF4-44F1-B264-7E2C5232E4E9}"/>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38" name="Google Shape;105;p16">
                  <a:extLst>
                    <a:ext uri="{FF2B5EF4-FFF2-40B4-BE49-F238E27FC236}">
                      <a16:creationId xmlns:a16="http://schemas.microsoft.com/office/drawing/2014/main" id="{FFD28A74-610D-431A-850E-FCF54BB48C2C}"/>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39" name="Google Shape;106;p16">
                  <a:extLst>
                    <a:ext uri="{FF2B5EF4-FFF2-40B4-BE49-F238E27FC236}">
                      <a16:creationId xmlns:a16="http://schemas.microsoft.com/office/drawing/2014/main" id="{17115C0B-AED9-4615-BD75-67E59855C706}"/>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40" name="Google Shape;107;p16">
                  <a:extLst>
                    <a:ext uri="{FF2B5EF4-FFF2-40B4-BE49-F238E27FC236}">
                      <a16:creationId xmlns:a16="http://schemas.microsoft.com/office/drawing/2014/main" id="{60E40EC2-06C6-483F-8B96-5072B2DBA9F9}"/>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41" name="Google Shape;108;p16">
                  <a:extLst>
                    <a:ext uri="{FF2B5EF4-FFF2-40B4-BE49-F238E27FC236}">
                      <a16:creationId xmlns:a16="http://schemas.microsoft.com/office/drawing/2014/main" id="{B24C5D26-2C0C-4568-AE7A-0D28F76A3EAF}"/>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grpSp>
        <p:sp>
          <p:nvSpPr>
            <p:cNvPr id="33" name="Google Shape;109;p16">
              <a:extLst>
                <a:ext uri="{FF2B5EF4-FFF2-40B4-BE49-F238E27FC236}">
                  <a16:creationId xmlns:a16="http://schemas.microsoft.com/office/drawing/2014/main" id="{E77B5C27-3850-4808-8009-4908FE3EAA23}"/>
                </a:ext>
              </a:extLst>
            </p:cNvPr>
            <p:cNvSpPr txBox="1"/>
            <p:nvPr/>
          </p:nvSpPr>
          <p:spPr>
            <a:xfrm>
              <a:off x="5117786" y="1793500"/>
              <a:ext cx="1017600" cy="3402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FFFFFF"/>
                  </a:solidFill>
                  <a:effectLst/>
                  <a:uLnTx/>
                  <a:uFillTx/>
                  <a:cs typeface="+mn-ea"/>
                  <a:sym typeface="+mn-lt"/>
                </a:rPr>
                <a:t>03</a:t>
              </a:r>
              <a:endParaRPr kumimoji="0" sz="2667" b="0" i="0" u="none" strike="noStrike" kern="0" cap="none" spc="0" normalizeH="0" baseline="0" noProof="0" dirty="0">
                <a:ln>
                  <a:noFill/>
                </a:ln>
                <a:solidFill>
                  <a:srgbClr val="FFFFFF"/>
                </a:solidFill>
                <a:effectLst/>
                <a:uLnTx/>
                <a:uFillTx/>
                <a:cs typeface="+mn-ea"/>
                <a:sym typeface="+mn-lt"/>
              </a:endParaRPr>
            </a:p>
          </p:txBody>
        </p:sp>
      </p:grpSp>
      <p:grpSp>
        <p:nvGrpSpPr>
          <p:cNvPr id="46" name="组合 45">
            <a:extLst>
              <a:ext uri="{FF2B5EF4-FFF2-40B4-BE49-F238E27FC236}">
                <a16:creationId xmlns:a16="http://schemas.microsoft.com/office/drawing/2014/main" id="{F6CBDD9F-DA8F-44CF-A6AF-82D62D8F952D}"/>
              </a:ext>
            </a:extLst>
          </p:cNvPr>
          <p:cNvGrpSpPr/>
          <p:nvPr/>
        </p:nvGrpSpPr>
        <p:grpSpPr>
          <a:xfrm>
            <a:off x="9398542" y="1693014"/>
            <a:ext cx="1896593" cy="2061081"/>
            <a:chOff x="9398542" y="1693014"/>
            <a:chExt cx="1896593" cy="2061081"/>
          </a:xfrm>
        </p:grpSpPr>
        <p:grpSp>
          <p:nvGrpSpPr>
            <p:cNvPr id="47" name="Google Shape;115;p16">
              <a:extLst>
                <a:ext uri="{FF2B5EF4-FFF2-40B4-BE49-F238E27FC236}">
                  <a16:creationId xmlns:a16="http://schemas.microsoft.com/office/drawing/2014/main" id="{4ABE92A1-4B27-4E60-A879-4B0B1B410BCF}"/>
                </a:ext>
              </a:extLst>
            </p:cNvPr>
            <p:cNvGrpSpPr/>
            <p:nvPr/>
          </p:nvGrpSpPr>
          <p:grpSpPr>
            <a:xfrm>
              <a:off x="9398542" y="1693014"/>
              <a:ext cx="1896593" cy="2061081"/>
              <a:chOff x="7024844" y="1532161"/>
              <a:chExt cx="1422445" cy="1545811"/>
            </a:xfrm>
          </p:grpSpPr>
          <p:grpSp>
            <p:nvGrpSpPr>
              <p:cNvPr id="49" name="Google Shape;116;p16">
                <a:extLst>
                  <a:ext uri="{FF2B5EF4-FFF2-40B4-BE49-F238E27FC236}">
                    <a16:creationId xmlns:a16="http://schemas.microsoft.com/office/drawing/2014/main" id="{8F1E3806-8B8D-4CC7-8AC8-AF86DAE1A0C2}"/>
                  </a:ext>
                </a:extLst>
              </p:cNvPr>
              <p:cNvGrpSpPr/>
              <p:nvPr/>
            </p:nvGrpSpPr>
            <p:grpSpPr>
              <a:xfrm>
                <a:off x="7024844" y="1532161"/>
                <a:ext cx="1422445" cy="1545811"/>
                <a:chOff x="6380613" y="1767400"/>
                <a:chExt cx="1793525" cy="1949075"/>
              </a:xfrm>
            </p:grpSpPr>
            <p:sp>
              <p:nvSpPr>
                <p:cNvPr id="53" name="Google Shape;117;p16">
                  <a:extLst>
                    <a:ext uri="{FF2B5EF4-FFF2-40B4-BE49-F238E27FC236}">
                      <a16:creationId xmlns:a16="http://schemas.microsoft.com/office/drawing/2014/main" id="{3827EE56-04BB-4996-B717-3898C21F3815}"/>
                    </a:ext>
                  </a:extLst>
                </p:cNvPr>
                <p:cNvSpPr/>
                <p:nvPr/>
              </p:nvSpPr>
              <p:spPr>
                <a:xfrm>
                  <a:off x="6380613" y="1767400"/>
                  <a:ext cx="1793525" cy="1949075"/>
                </a:xfrm>
                <a:custGeom>
                  <a:avLst/>
                  <a:gdLst/>
                  <a:ahLst/>
                  <a:cxnLst/>
                  <a:rect l="l" t="t" r="r" b="b"/>
                  <a:pathLst>
                    <a:path w="71741" h="77963" extrusionOk="0">
                      <a:moveTo>
                        <a:pt x="35179" y="0"/>
                      </a:moveTo>
                      <a:cubicBezTo>
                        <a:pt x="30166" y="0"/>
                        <a:pt x="25239" y="1037"/>
                        <a:pt x="20658" y="3025"/>
                      </a:cubicBezTo>
                      <a:cubicBezTo>
                        <a:pt x="13138" y="6223"/>
                        <a:pt x="7088" y="12274"/>
                        <a:pt x="3976" y="19793"/>
                      </a:cubicBezTo>
                      <a:cubicBezTo>
                        <a:pt x="0" y="28696"/>
                        <a:pt x="0" y="38895"/>
                        <a:pt x="3803" y="47884"/>
                      </a:cubicBezTo>
                      <a:cubicBezTo>
                        <a:pt x="7520" y="56441"/>
                        <a:pt x="14694" y="63096"/>
                        <a:pt x="23424" y="66294"/>
                      </a:cubicBezTo>
                      <a:cubicBezTo>
                        <a:pt x="24548" y="66726"/>
                        <a:pt x="25498" y="67504"/>
                        <a:pt x="26103" y="68455"/>
                      </a:cubicBezTo>
                      <a:lnTo>
                        <a:pt x="29820" y="74938"/>
                      </a:lnTo>
                      <a:cubicBezTo>
                        <a:pt x="30857" y="76839"/>
                        <a:pt x="32932" y="77963"/>
                        <a:pt x="35179" y="77963"/>
                      </a:cubicBezTo>
                      <a:cubicBezTo>
                        <a:pt x="37340" y="77963"/>
                        <a:pt x="39414" y="76839"/>
                        <a:pt x="40538" y="74938"/>
                      </a:cubicBezTo>
                      <a:lnTo>
                        <a:pt x="44254" y="68628"/>
                      </a:lnTo>
                      <a:cubicBezTo>
                        <a:pt x="44773" y="67591"/>
                        <a:pt x="45637" y="66813"/>
                        <a:pt x="46675" y="66467"/>
                      </a:cubicBezTo>
                      <a:cubicBezTo>
                        <a:pt x="62319" y="60849"/>
                        <a:pt x="71740" y="44772"/>
                        <a:pt x="68888" y="28350"/>
                      </a:cubicBezTo>
                      <a:cubicBezTo>
                        <a:pt x="66036" y="12014"/>
                        <a:pt x="51861" y="0"/>
                        <a:pt x="35179" y="0"/>
                      </a:cubicBezTo>
                      <a:close/>
                    </a:path>
                  </a:pathLst>
                </a:custGeom>
                <a:solidFill>
                  <a:sysClr val="window" lastClr="FFFFFF">
                    <a:lumMod val="85000"/>
                    <a:alpha val="70000"/>
                  </a:sys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54" name="Google Shape;118;p16">
                  <a:extLst>
                    <a:ext uri="{FF2B5EF4-FFF2-40B4-BE49-F238E27FC236}">
                      <a16:creationId xmlns:a16="http://schemas.microsoft.com/office/drawing/2014/main" id="{E78D26C0-7A70-41A7-AA61-EC6E5CBBCDF2}"/>
                    </a:ext>
                  </a:extLst>
                </p:cNvPr>
                <p:cNvSpPr/>
                <p:nvPr/>
              </p:nvSpPr>
              <p:spPr>
                <a:xfrm>
                  <a:off x="6577238" y="1969100"/>
                  <a:ext cx="1339750" cy="1315650"/>
                </a:xfrm>
                <a:custGeom>
                  <a:avLst/>
                  <a:gdLst/>
                  <a:ahLst/>
                  <a:cxnLst/>
                  <a:rect l="l" t="t" r="r" b="b"/>
                  <a:pathLst>
                    <a:path w="53590" h="52626" extrusionOk="0">
                      <a:moveTo>
                        <a:pt x="27287" y="0"/>
                      </a:moveTo>
                      <a:cubicBezTo>
                        <a:pt x="26382" y="0"/>
                        <a:pt x="25468" y="47"/>
                        <a:pt x="24548" y="143"/>
                      </a:cubicBezTo>
                      <a:cubicBezTo>
                        <a:pt x="10459" y="1526"/>
                        <a:pt x="1" y="13972"/>
                        <a:pt x="952" y="28148"/>
                      </a:cubicBezTo>
                      <a:cubicBezTo>
                        <a:pt x="1881" y="41913"/>
                        <a:pt x="13372" y="52626"/>
                        <a:pt x="27121" y="52626"/>
                      </a:cubicBezTo>
                      <a:cubicBezTo>
                        <a:pt x="27443" y="52626"/>
                        <a:pt x="27767" y="52620"/>
                        <a:pt x="28092" y="52608"/>
                      </a:cubicBezTo>
                      <a:cubicBezTo>
                        <a:pt x="42353" y="52090"/>
                        <a:pt x="53590" y="40421"/>
                        <a:pt x="53503" y="26246"/>
                      </a:cubicBezTo>
                      <a:cubicBezTo>
                        <a:pt x="53503" y="25122"/>
                        <a:pt x="53417" y="23912"/>
                        <a:pt x="53244" y="22789"/>
                      </a:cubicBezTo>
                      <a:cubicBezTo>
                        <a:pt x="51467" y="9620"/>
                        <a:pt x="40250" y="0"/>
                        <a:pt x="2728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55" name="Google Shape;119;p16">
                  <a:extLst>
                    <a:ext uri="{FF2B5EF4-FFF2-40B4-BE49-F238E27FC236}">
                      <a16:creationId xmlns:a16="http://schemas.microsoft.com/office/drawing/2014/main" id="{B1532480-A46A-4244-9AF8-6BA4B592687D}"/>
                    </a:ext>
                  </a:extLst>
                </p:cNvPr>
                <p:cNvSpPr/>
                <p:nvPr/>
              </p:nvSpPr>
              <p:spPr>
                <a:xfrm>
                  <a:off x="6607488" y="1968350"/>
                  <a:ext cx="1300875" cy="570475"/>
                </a:xfrm>
                <a:custGeom>
                  <a:avLst/>
                  <a:gdLst/>
                  <a:ahLst/>
                  <a:cxnLst/>
                  <a:rect l="l" t="t" r="r" b="b"/>
                  <a:pathLst>
                    <a:path w="52035" h="22819" extrusionOk="0">
                      <a:moveTo>
                        <a:pt x="26017" y="0"/>
                      </a:moveTo>
                      <a:cubicBezTo>
                        <a:pt x="12880" y="0"/>
                        <a:pt x="1730" y="9767"/>
                        <a:pt x="1" y="22819"/>
                      </a:cubicBezTo>
                      <a:lnTo>
                        <a:pt x="52034" y="22819"/>
                      </a:lnTo>
                      <a:cubicBezTo>
                        <a:pt x="50305" y="9767"/>
                        <a:pt x="39242" y="0"/>
                        <a:pt x="26017"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56" name="Google Shape;120;p16">
                  <a:extLst>
                    <a:ext uri="{FF2B5EF4-FFF2-40B4-BE49-F238E27FC236}">
                      <a16:creationId xmlns:a16="http://schemas.microsoft.com/office/drawing/2014/main" id="{16A9B884-27FD-4ADF-A590-5D31EE3963CD}"/>
                    </a:ext>
                  </a:extLst>
                </p:cNvPr>
                <p:cNvSpPr/>
                <p:nvPr/>
              </p:nvSpPr>
              <p:spPr>
                <a:xfrm>
                  <a:off x="7158513" y="3437700"/>
                  <a:ext cx="200975" cy="198825"/>
                </a:xfrm>
                <a:custGeom>
                  <a:avLst/>
                  <a:gdLst/>
                  <a:ahLst/>
                  <a:cxnLst/>
                  <a:rect l="l" t="t" r="r" b="b"/>
                  <a:pathLst>
                    <a:path w="8039" h="7953" extrusionOk="0">
                      <a:moveTo>
                        <a:pt x="3976" y="1"/>
                      </a:moveTo>
                      <a:cubicBezTo>
                        <a:pt x="1816" y="1"/>
                        <a:pt x="1" y="1730"/>
                        <a:pt x="1" y="3977"/>
                      </a:cubicBezTo>
                      <a:cubicBezTo>
                        <a:pt x="1" y="6138"/>
                        <a:pt x="1816" y="7953"/>
                        <a:pt x="3976" y="7953"/>
                      </a:cubicBezTo>
                      <a:cubicBezTo>
                        <a:pt x="6224" y="7953"/>
                        <a:pt x="8039" y="6138"/>
                        <a:pt x="8039" y="3977"/>
                      </a:cubicBezTo>
                      <a:cubicBezTo>
                        <a:pt x="8039" y="1730"/>
                        <a:pt x="6224" y="1"/>
                        <a:pt x="3976" y="1"/>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grpSp>
            <p:nvGrpSpPr>
              <p:cNvPr id="50" name="Google Shape;121;p16">
                <a:extLst>
                  <a:ext uri="{FF2B5EF4-FFF2-40B4-BE49-F238E27FC236}">
                    <a16:creationId xmlns:a16="http://schemas.microsoft.com/office/drawing/2014/main" id="{AECEBE26-E128-4139-8C6A-6FEEF47AAFD8}"/>
                  </a:ext>
                </a:extLst>
              </p:cNvPr>
              <p:cNvGrpSpPr/>
              <p:nvPr/>
            </p:nvGrpSpPr>
            <p:grpSpPr>
              <a:xfrm>
                <a:off x="7553260" y="2218665"/>
                <a:ext cx="366269" cy="366269"/>
                <a:chOff x="-61783350" y="2297100"/>
                <a:chExt cx="316650" cy="316650"/>
              </a:xfrm>
            </p:grpSpPr>
            <p:sp>
              <p:nvSpPr>
                <p:cNvPr id="51" name="Google Shape;122;p16">
                  <a:extLst>
                    <a:ext uri="{FF2B5EF4-FFF2-40B4-BE49-F238E27FC236}">
                      <a16:creationId xmlns:a16="http://schemas.microsoft.com/office/drawing/2014/main" id="{4F5570C0-700C-4F14-8527-E0860B8E6496}"/>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52" name="Google Shape;123;p16">
                  <a:extLst>
                    <a:ext uri="{FF2B5EF4-FFF2-40B4-BE49-F238E27FC236}">
                      <a16:creationId xmlns:a16="http://schemas.microsoft.com/office/drawing/2014/main" id="{82DC15ED-BF70-4ECD-8418-ACD9D4422745}"/>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03318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grpSp>
        </p:grpSp>
        <p:sp>
          <p:nvSpPr>
            <p:cNvPr id="48" name="Google Shape;124;p16">
              <a:extLst>
                <a:ext uri="{FF2B5EF4-FFF2-40B4-BE49-F238E27FC236}">
                  <a16:creationId xmlns:a16="http://schemas.microsoft.com/office/drawing/2014/main" id="{DBC34C1E-F96A-426A-91D4-CF71DD605268}"/>
                </a:ext>
              </a:extLst>
            </p:cNvPr>
            <p:cNvSpPr txBox="1"/>
            <p:nvPr/>
          </p:nvSpPr>
          <p:spPr>
            <a:xfrm>
              <a:off x="9668438" y="2041466"/>
              <a:ext cx="1356800" cy="45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FFFFFF"/>
                  </a:solidFill>
                  <a:effectLst/>
                  <a:uLnTx/>
                  <a:uFillTx/>
                  <a:cs typeface="+mn-ea"/>
                  <a:sym typeface="+mn-lt"/>
                </a:rPr>
                <a:t>04</a:t>
              </a:r>
              <a:endParaRPr kumimoji="0" sz="2667" b="0" i="0" u="none" strike="noStrike" kern="0" cap="none" spc="0" normalizeH="0" baseline="0" noProof="0" dirty="0">
                <a:ln>
                  <a:noFill/>
                </a:ln>
                <a:solidFill>
                  <a:srgbClr val="FFFFFF"/>
                </a:solidFill>
                <a:effectLst/>
                <a:uLnTx/>
                <a:uFillTx/>
                <a:cs typeface="+mn-ea"/>
                <a:sym typeface="+mn-lt"/>
              </a:endParaRPr>
            </a:p>
          </p:txBody>
        </p:sp>
      </p:grpSp>
      <p:sp>
        <p:nvSpPr>
          <p:cNvPr id="57" name="矩形 56">
            <a:extLst>
              <a:ext uri="{FF2B5EF4-FFF2-40B4-BE49-F238E27FC236}">
                <a16:creationId xmlns:a16="http://schemas.microsoft.com/office/drawing/2014/main" id="{A6A78D3E-C29A-4FA5-8DD3-76596406F374}"/>
              </a:ext>
            </a:extLst>
          </p:cNvPr>
          <p:cNvSpPr/>
          <p:nvPr/>
        </p:nvSpPr>
        <p:spPr>
          <a:xfrm>
            <a:off x="798779" y="4167169"/>
            <a:ext cx="2220682" cy="413959"/>
          </a:xfrm>
          <a:prstGeom prst="rect">
            <a:avLst/>
          </a:prstGeom>
          <a:noFill/>
        </p:spPr>
        <p:txBody>
          <a:bodyPr wrap="square" lIns="0" tIns="0" rIns="0" bIns="0" rtlCol="0">
            <a:spAutoFit/>
          </a:bodyPr>
          <a:lstStyle/>
          <a:p>
            <a:pPr algn="ctr">
              <a:lnSpc>
                <a:spcPct val="150000"/>
              </a:lnSpc>
              <a:defRPr/>
            </a:pPr>
            <a:r>
              <a:rPr lang="zh-CN" altLang="zh-CN" sz="1800" b="1"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实证领域选择</a:t>
            </a:r>
            <a:r>
              <a:rPr lang="zh-CN" altLang="zh-CN" sz="2000" dirty="0">
                <a:effectLst/>
                <a:latin typeface="Microsoft YaHei" panose="020B0503020204020204" pitchFamily="34" charset="-122"/>
                <a:ea typeface="Microsoft YaHei" panose="020B0503020204020204" pitchFamily="34" charset="-122"/>
              </a:rPr>
              <a:t> </a:t>
            </a:r>
            <a:endParaRPr lang="en-US" altLang="zh-CN" sz="2000" kern="0" dirty="0">
              <a:solidFill>
                <a:prstClr val="black">
                  <a:lumMod val="65000"/>
                  <a:lumOff val="35000"/>
                </a:prstClr>
              </a:solidFill>
              <a:latin typeface="Microsoft YaHei" panose="020B0503020204020204" pitchFamily="34" charset="-122"/>
              <a:ea typeface="Microsoft YaHei" panose="020B0503020204020204" pitchFamily="34" charset="-122"/>
              <a:cs typeface="+mn-ea"/>
              <a:sym typeface="+mn-lt"/>
            </a:endParaRPr>
          </a:p>
        </p:txBody>
      </p:sp>
      <p:sp>
        <p:nvSpPr>
          <p:cNvPr id="58" name="矩形 57">
            <a:extLst>
              <a:ext uri="{FF2B5EF4-FFF2-40B4-BE49-F238E27FC236}">
                <a16:creationId xmlns:a16="http://schemas.microsoft.com/office/drawing/2014/main" id="{5B6DE976-A465-4EF4-BD68-DABE96437A3F}"/>
              </a:ext>
            </a:extLst>
          </p:cNvPr>
          <p:cNvSpPr/>
          <p:nvPr/>
        </p:nvSpPr>
        <p:spPr>
          <a:xfrm>
            <a:off x="6744099" y="3997780"/>
            <a:ext cx="1570629" cy="829458"/>
          </a:xfrm>
          <a:prstGeom prst="rect">
            <a:avLst/>
          </a:prstGeom>
          <a:noFill/>
        </p:spPr>
        <p:txBody>
          <a:bodyPr wrap="square" lIns="0" tIns="0" rIns="0" bIns="0" rtlCol="0">
            <a:spAutoFit/>
          </a:bodyPr>
          <a:lstStyle/>
          <a:p>
            <a:pPr algn="ctr">
              <a:lnSpc>
                <a:spcPct val="150000"/>
              </a:lnSpc>
              <a:defRPr/>
            </a:pPr>
            <a:r>
              <a:rPr lang="zh-CN" altLang="zh-CN" sz="1800" b="1"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离群点检测与结果分析</a:t>
            </a:r>
            <a:r>
              <a:rPr lang="zh-CN" altLang="zh-CN" sz="2000" dirty="0">
                <a:effectLst/>
                <a:latin typeface="Microsoft YaHei" panose="020B0503020204020204" pitchFamily="34" charset="-122"/>
                <a:ea typeface="Microsoft YaHei" panose="020B0503020204020204" pitchFamily="34" charset="-122"/>
              </a:rPr>
              <a:t> </a:t>
            </a:r>
            <a:endParaRPr lang="zh-CN" altLang="en-US" sz="1600" kern="0" dirty="0">
              <a:solidFill>
                <a:prstClr val="black">
                  <a:lumMod val="65000"/>
                  <a:lumOff val="35000"/>
                </a:prstClr>
              </a:solidFill>
              <a:latin typeface="Microsoft YaHei" panose="020B0503020204020204" pitchFamily="34" charset="-122"/>
              <a:ea typeface="Microsoft YaHei" panose="020B0503020204020204" pitchFamily="34" charset="-122"/>
              <a:cs typeface="+mn-ea"/>
              <a:sym typeface="+mn-lt"/>
            </a:endParaRPr>
          </a:p>
        </p:txBody>
      </p:sp>
      <p:sp>
        <p:nvSpPr>
          <p:cNvPr id="59" name="矩形 58">
            <a:extLst>
              <a:ext uri="{FF2B5EF4-FFF2-40B4-BE49-F238E27FC236}">
                <a16:creationId xmlns:a16="http://schemas.microsoft.com/office/drawing/2014/main" id="{8F73C268-D4A5-492D-A253-D2A0017C05FF}"/>
              </a:ext>
            </a:extLst>
          </p:cNvPr>
          <p:cNvSpPr/>
          <p:nvPr/>
        </p:nvSpPr>
        <p:spPr>
          <a:xfrm>
            <a:off x="3565628" y="3992790"/>
            <a:ext cx="2437383" cy="829458"/>
          </a:xfrm>
          <a:prstGeom prst="rect">
            <a:avLst/>
          </a:prstGeom>
          <a:noFill/>
        </p:spPr>
        <p:txBody>
          <a:bodyPr wrap="square" lIns="0" tIns="0" rIns="0" bIns="0" rtlCol="0">
            <a:spAutoFit/>
          </a:bodyPr>
          <a:lstStyle/>
          <a:p>
            <a:pPr algn="ctr">
              <a:lnSpc>
                <a:spcPct val="150000"/>
              </a:lnSpc>
              <a:defRPr/>
            </a:pPr>
            <a:r>
              <a:rPr lang="zh-CN" altLang="zh-CN" sz="1800" b="1"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基于语义技术实现科研实体的筛选与表征</a:t>
            </a:r>
            <a:r>
              <a:rPr lang="zh-CN" altLang="zh-CN" sz="2000" dirty="0">
                <a:effectLst/>
                <a:latin typeface="Microsoft YaHei" panose="020B0503020204020204" pitchFamily="34" charset="-122"/>
                <a:ea typeface="Microsoft YaHei" panose="020B0503020204020204" pitchFamily="34" charset="-122"/>
              </a:rPr>
              <a:t> </a:t>
            </a:r>
            <a:endParaRPr lang="zh-CN" altLang="en-US" sz="1600" kern="0" dirty="0">
              <a:solidFill>
                <a:prstClr val="black">
                  <a:lumMod val="65000"/>
                  <a:lumOff val="35000"/>
                </a:prstClr>
              </a:solidFill>
              <a:latin typeface="Microsoft YaHei" panose="020B0503020204020204" pitchFamily="34" charset="-122"/>
              <a:ea typeface="Microsoft YaHei" panose="020B0503020204020204" pitchFamily="34" charset="-122"/>
              <a:cs typeface="+mn-ea"/>
              <a:sym typeface="+mn-lt"/>
            </a:endParaRPr>
          </a:p>
        </p:txBody>
      </p:sp>
      <p:sp>
        <p:nvSpPr>
          <p:cNvPr id="60" name="矩形 59">
            <a:extLst>
              <a:ext uri="{FF2B5EF4-FFF2-40B4-BE49-F238E27FC236}">
                <a16:creationId xmlns:a16="http://schemas.microsoft.com/office/drawing/2014/main" id="{B53EEC51-CD3E-4FFD-8E8A-09F06DD6611D}"/>
              </a:ext>
            </a:extLst>
          </p:cNvPr>
          <p:cNvSpPr/>
          <p:nvPr/>
        </p:nvSpPr>
        <p:spPr>
          <a:xfrm>
            <a:off x="9231196" y="4200539"/>
            <a:ext cx="2220682" cy="413959"/>
          </a:xfrm>
          <a:prstGeom prst="rect">
            <a:avLst/>
          </a:prstGeom>
          <a:noFill/>
        </p:spPr>
        <p:txBody>
          <a:bodyPr wrap="square" lIns="0" tIns="0" rIns="0" bIns="0" rtlCol="0">
            <a:spAutoFit/>
          </a:bodyPr>
          <a:lstStyle/>
          <a:p>
            <a:pPr algn="ctr">
              <a:lnSpc>
                <a:spcPct val="150000"/>
              </a:lnSpc>
              <a:defRPr/>
            </a:pPr>
            <a:r>
              <a:rPr lang="zh-CN" altLang="zh-CN" sz="1800" b="1"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识别结果验证</a:t>
            </a:r>
            <a:r>
              <a:rPr lang="zh-CN" altLang="zh-CN" sz="2000" dirty="0">
                <a:effectLst/>
                <a:latin typeface="Microsoft YaHei" panose="020B0503020204020204" pitchFamily="34" charset="-122"/>
                <a:ea typeface="Microsoft YaHei" panose="020B0503020204020204" pitchFamily="34" charset="-122"/>
              </a:rPr>
              <a:t> </a:t>
            </a:r>
            <a:endParaRPr lang="en-US" altLang="zh-CN" sz="2000" kern="0" dirty="0">
              <a:solidFill>
                <a:prstClr val="black">
                  <a:lumMod val="65000"/>
                  <a:lumOff val="35000"/>
                </a:prstClr>
              </a:solidFill>
              <a:latin typeface="Microsoft YaHei" panose="020B0503020204020204" pitchFamily="34" charset="-122"/>
              <a:ea typeface="Microsoft YaHei" panose="020B0503020204020204" pitchFamily="34" charset="-122"/>
              <a:cs typeface="+mn-ea"/>
              <a:sym typeface="+mn-lt"/>
            </a:endParaRPr>
          </a:p>
        </p:txBody>
      </p:sp>
      <p:sp>
        <p:nvSpPr>
          <p:cNvPr id="62" name="TextBox 61"/>
          <p:cNvSpPr txBox="1"/>
          <p:nvPr/>
        </p:nvSpPr>
        <p:spPr>
          <a:xfrm>
            <a:off x="149658" y="6525344"/>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bg1"/>
                </a:solidFill>
                <a:effectLst/>
                <a:uLnTx/>
                <a:uFillTx/>
              </a:rPr>
              <a:t>行业</a:t>
            </a: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a:t>
            </a:r>
            <a:r>
              <a:rPr kumimoji="0" lang="en-US" altLang="zh-CN" sz="100" b="0" i="0" u="none" strike="noStrike" kern="0" cap="none" spc="0" normalizeH="0" baseline="0" noProof="0" dirty="0">
                <a:ln>
                  <a:noFill/>
                </a:ln>
                <a:solidFill>
                  <a:schemeClr val="bg1"/>
                </a:solidFill>
                <a:effectLst/>
                <a:uLnTx/>
                <a:uFillTx/>
              </a:rPr>
              <a:t>http://www.1ppt.com/hangye/</a:t>
            </a:r>
          </a:p>
        </p:txBody>
      </p:sp>
      <p:sp>
        <p:nvSpPr>
          <p:cNvPr id="63" name="矩形 62">
            <a:extLst>
              <a:ext uri="{FF2B5EF4-FFF2-40B4-BE49-F238E27FC236}">
                <a16:creationId xmlns:a16="http://schemas.microsoft.com/office/drawing/2014/main" id="{38A9F31E-06D2-9041-B6F4-11DB151EB6D6}"/>
              </a:ext>
            </a:extLst>
          </p:cNvPr>
          <p:cNvSpPr/>
          <p:nvPr/>
        </p:nvSpPr>
        <p:spPr>
          <a:xfrm>
            <a:off x="1090732" y="203692"/>
            <a:ext cx="2925975"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实证研究</a:t>
            </a:r>
          </a:p>
        </p:txBody>
      </p:sp>
      <p:sp>
        <p:nvSpPr>
          <p:cNvPr id="2" name="灯片编号占位符 1">
            <a:extLst>
              <a:ext uri="{FF2B5EF4-FFF2-40B4-BE49-F238E27FC236}">
                <a16:creationId xmlns:a16="http://schemas.microsoft.com/office/drawing/2014/main" id="{B714B69B-D0C7-CD48-BB64-E770AD4F5868}"/>
              </a:ext>
            </a:extLst>
          </p:cNvPr>
          <p:cNvSpPr>
            <a:spLocks noGrp="1"/>
          </p:cNvSpPr>
          <p:nvPr>
            <p:ph type="sldNum" sz="quarter" idx="12"/>
          </p:nvPr>
        </p:nvSpPr>
        <p:spPr/>
        <p:txBody>
          <a:bodyPr/>
          <a:lstStyle/>
          <a:p>
            <a:fld id="{D2C9BAFA-04BA-4599-B89B-B0FC510734F5}" type="slidenum">
              <a:rPr lang="zh-CN" altLang="en-US" smtClean="0"/>
              <a:t>11</a:t>
            </a:fld>
            <a:endParaRPr lang="zh-CN" altLang="en-US"/>
          </a:p>
        </p:txBody>
      </p:sp>
      <p:pic>
        <p:nvPicPr>
          <p:cNvPr id="67" name="图片 66">
            <a:extLst>
              <a:ext uri="{FF2B5EF4-FFF2-40B4-BE49-F238E27FC236}">
                <a16:creationId xmlns:a16="http://schemas.microsoft.com/office/drawing/2014/main" id="{787F6C03-5915-604D-9247-2A2B85CB6E7A}"/>
              </a:ext>
            </a:extLst>
          </p:cNvPr>
          <p:cNvPicPr>
            <a:picLocks noChangeAspect="1"/>
          </p:cNvPicPr>
          <p:nvPr/>
        </p:nvPicPr>
        <p:blipFill>
          <a:blip r:embed="rId3"/>
          <a:stretch>
            <a:fillRect/>
          </a:stretch>
        </p:blipFill>
        <p:spPr>
          <a:xfrm>
            <a:off x="8610600" y="120231"/>
            <a:ext cx="3461875" cy="602205"/>
          </a:xfrm>
          <a:prstGeom prst="rect">
            <a:avLst/>
          </a:prstGeom>
        </p:spPr>
      </p:pic>
    </p:spTree>
    <p:custDataLst>
      <p:tags r:id="rId1"/>
    </p:custDataLst>
    <p:extLst>
      <p:ext uri="{BB962C8B-B14F-4D97-AF65-F5344CB8AC3E}">
        <p14:creationId xmlns:p14="http://schemas.microsoft.com/office/powerpoint/2010/main" val="179346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E292445-1773-4F30-93D0-7E3BF434F636}"/>
              </a:ext>
            </a:extLst>
          </p:cNvPr>
          <p:cNvSpPr txBox="1"/>
          <p:nvPr/>
        </p:nvSpPr>
        <p:spPr>
          <a:xfrm>
            <a:off x="730653" y="1035403"/>
            <a:ext cx="5869403" cy="3782895"/>
          </a:xfrm>
          <a:prstGeom prst="rect">
            <a:avLst/>
          </a:prstGeom>
          <a:noFill/>
        </p:spPr>
        <p:txBody>
          <a:bodyPr wrap="square" rtlCol="0">
            <a:spAutoFit/>
          </a:bodyPr>
          <a:lstStyle/>
          <a:p>
            <a:pPr marL="285750" indent="-285750" algn="just">
              <a:lnSpc>
                <a:spcPct val="150000"/>
              </a:lnSpc>
              <a:buFont typeface="Wingdings" pitchFamily="2" charset="2"/>
              <a:buChar char="Ø"/>
            </a:pPr>
            <a:r>
              <a:rPr lang="zh-CN" altLang="en-US" b="1" dirty="0">
                <a:solidFill>
                  <a:srgbClr val="033180"/>
                </a:solidFill>
                <a:latin typeface="Microsoft YaHei" panose="020B0503020204020204" pitchFamily="34" charset="-122"/>
                <a:ea typeface="Microsoft YaHei" panose="020B0503020204020204" pitchFamily="34" charset="-122"/>
              </a:rPr>
              <a:t>以</a:t>
            </a:r>
            <a:r>
              <a:rPr lang="en-US" altLang="zh-CN" b="1" dirty="0">
                <a:solidFill>
                  <a:srgbClr val="FF0000"/>
                </a:solidFill>
                <a:latin typeface="Microsoft YaHei" panose="020B0503020204020204" pitchFamily="34" charset="-122"/>
                <a:ea typeface="Microsoft YaHei" panose="020B0503020204020204" pitchFamily="34" charset="-122"/>
              </a:rPr>
              <a:t>2021</a:t>
            </a:r>
            <a:r>
              <a:rPr lang="zh-CN" altLang="en-US" b="1" dirty="0">
                <a:solidFill>
                  <a:srgbClr val="FF0000"/>
                </a:solidFill>
                <a:latin typeface="Microsoft YaHei" panose="020B0503020204020204" pitchFamily="34" charset="-122"/>
                <a:ea typeface="Microsoft YaHei" panose="020B0503020204020204" pitchFamily="34" charset="-122"/>
              </a:rPr>
              <a:t>年医学诺贝尔奖获得者的关键著作</a:t>
            </a:r>
            <a:r>
              <a:rPr lang="zh-CN" altLang="en-US" b="1" dirty="0">
                <a:solidFill>
                  <a:srgbClr val="033180"/>
                </a:solidFill>
                <a:latin typeface="Microsoft YaHei" panose="020B0503020204020204" pitchFamily="34" charset="-122"/>
                <a:ea typeface="Microsoft YaHei" panose="020B0503020204020204" pitchFamily="34" charset="-122"/>
              </a:rPr>
              <a:t>为例，通过离群点分析手段动态观测其相关论文的发表对整个研究领域所带来的影响，进而验证获奖者相关科学发现的突破性所在 </a:t>
            </a:r>
            <a:endParaRPr lang="en-US" altLang="zh-CN"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rgbClr val="033180"/>
                </a:solidFill>
                <a:latin typeface="Microsoft YaHei" panose="020B0503020204020204" pitchFamily="34" charset="-122"/>
                <a:ea typeface="Microsoft YaHei" panose="020B0503020204020204" pitchFamily="34" charset="-122"/>
              </a:rPr>
              <a:t>选择</a:t>
            </a:r>
            <a:r>
              <a:rPr lang="en-US" altLang="zh-CN" b="1" dirty="0">
                <a:solidFill>
                  <a:srgbClr val="033180"/>
                </a:solidFill>
                <a:latin typeface="Microsoft YaHei" panose="020B0503020204020204" pitchFamily="34" charset="-122"/>
                <a:ea typeface="Microsoft YaHei" panose="020B0503020204020204" pitchFamily="34" charset="-122"/>
              </a:rPr>
              <a:t>2021</a:t>
            </a:r>
            <a:r>
              <a:rPr lang="zh-CN" altLang="en-US" b="1" dirty="0">
                <a:solidFill>
                  <a:srgbClr val="033180"/>
                </a:solidFill>
                <a:latin typeface="Microsoft YaHei" panose="020B0503020204020204" pitchFamily="34" charset="-122"/>
                <a:ea typeface="Microsoft YaHei" panose="020B0503020204020204" pitchFamily="34" charset="-122"/>
              </a:rPr>
              <a:t>年医学诺贝尔奖获得者</a:t>
            </a:r>
            <a:r>
              <a:rPr lang="en" altLang="zh-CN" b="1" dirty="0">
                <a:solidFill>
                  <a:srgbClr val="FF0000"/>
                </a:solidFill>
                <a:latin typeface="Microsoft YaHei" panose="020B0503020204020204" pitchFamily="34" charset="-122"/>
                <a:ea typeface="Microsoft YaHei" panose="020B0503020204020204" pitchFamily="34" charset="-122"/>
              </a:rPr>
              <a:t>David Julius</a:t>
            </a:r>
            <a:r>
              <a:rPr lang="zh-CN" altLang="en-US" b="1" dirty="0">
                <a:solidFill>
                  <a:srgbClr val="FF0000"/>
                </a:solidFill>
                <a:latin typeface="Microsoft YaHei" panose="020B0503020204020204" pitchFamily="34" charset="-122"/>
                <a:ea typeface="Microsoft YaHei" panose="020B0503020204020204" pitchFamily="34" charset="-122"/>
              </a:rPr>
              <a:t>的获奖论文</a:t>
            </a:r>
            <a:r>
              <a:rPr lang="zh-CN" altLang="en-US" b="1" dirty="0">
                <a:solidFill>
                  <a:srgbClr val="033180"/>
                </a:solidFill>
                <a:latin typeface="Microsoft YaHei" panose="020B0503020204020204" pitchFamily="34" charset="-122"/>
                <a:ea typeface="Microsoft YaHei" panose="020B0503020204020204" pitchFamily="34" charset="-122"/>
              </a:rPr>
              <a:t>作为本文主要研究对象</a:t>
            </a:r>
            <a:endParaRPr lang="en-US" altLang="zh-CN"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b="1" dirty="0">
                <a:solidFill>
                  <a:srgbClr val="033180"/>
                </a:solidFill>
                <a:latin typeface="Microsoft YaHei" panose="020B0503020204020204" pitchFamily="34" charset="-122"/>
                <a:ea typeface="Microsoft YaHei" panose="020B0503020204020204" pitchFamily="34" charset="-122"/>
              </a:rPr>
              <a:t>在</a:t>
            </a:r>
            <a:r>
              <a:rPr lang="en" altLang="zh-CN" b="1" dirty="0" err="1">
                <a:solidFill>
                  <a:srgbClr val="033180"/>
                </a:solidFill>
                <a:latin typeface="Microsoft YaHei" panose="020B0503020204020204" pitchFamily="34" charset="-122"/>
                <a:ea typeface="Microsoft YaHei" panose="020B0503020204020204" pitchFamily="34" charset="-122"/>
              </a:rPr>
              <a:t>WoS</a:t>
            </a:r>
            <a:r>
              <a:rPr lang="zh-CN" altLang="en-US" b="1" dirty="0">
                <a:solidFill>
                  <a:srgbClr val="033180"/>
                </a:solidFill>
                <a:latin typeface="Microsoft YaHei" panose="020B0503020204020204" pitchFamily="34" charset="-122"/>
                <a:ea typeface="Microsoft YaHei" panose="020B0503020204020204" pitchFamily="34" charset="-122"/>
              </a:rPr>
              <a:t>数据库中搜集这些参考文献的共引论文，删除其中综述类型的文章，最终获取了</a:t>
            </a:r>
            <a:r>
              <a:rPr lang="en-US" altLang="zh-CN" b="1" dirty="0">
                <a:solidFill>
                  <a:srgbClr val="FF0000"/>
                </a:solidFill>
                <a:latin typeface="Microsoft YaHei" panose="020B0503020204020204" pitchFamily="34" charset="-122"/>
                <a:ea typeface="Microsoft YaHei" panose="020B0503020204020204" pitchFamily="34" charset="-122"/>
              </a:rPr>
              <a:t>44,918</a:t>
            </a:r>
            <a:r>
              <a:rPr lang="zh-CN" altLang="en-US" b="1" dirty="0">
                <a:solidFill>
                  <a:srgbClr val="033180"/>
                </a:solidFill>
                <a:latin typeface="Microsoft YaHei" panose="020B0503020204020204" pitchFamily="34" charset="-122"/>
                <a:ea typeface="Microsoft YaHei" panose="020B0503020204020204" pitchFamily="34" charset="-122"/>
              </a:rPr>
              <a:t>篇相关文献  </a:t>
            </a:r>
            <a:endParaRPr lang="en-US" altLang="zh-CN"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endParaRPr lang="zh-CN" altLang="en-US" b="1" dirty="0">
              <a:solidFill>
                <a:srgbClr val="033180"/>
              </a:solidFill>
              <a:latin typeface="Microsoft YaHei" panose="020B0503020204020204" pitchFamily="34" charset="-122"/>
              <a:ea typeface="Microsoft YaHei" panose="020B0503020204020204" pitchFamily="34" charset="-122"/>
            </a:endParaRPr>
          </a:p>
        </p:txBody>
      </p:sp>
      <p:grpSp>
        <p:nvGrpSpPr>
          <p:cNvPr id="24" name="组合 23">
            <a:extLst>
              <a:ext uri="{FF2B5EF4-FFF2-40B4-BE49-F238E27FC236}">
                <a16:creationId xmlns:a16="http://schemas.microsoft.com/office/drawing/2014/main" id="{650CD9F9-8469-FF46-A0C4-F7D809B9E15D}"/>
              </a:ext>
            </a:extLst>
          </p:cNvPr>
          <p:cNvGrpSpPr/>
          <p:nvPr/>
        </p:nvGrpSpPr>
        <p:grpSpPr>
          <a:xfrm>
            <a:off x="407368" y="330148"/>
            <a:ext cx="5097618" cy="523220"/>
            <a:chOff x="343866" y="331842"/>
            <a:chExt cx="5337329" cy="547823"/>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167688" y="331842"/>
              <a:ext cx="4513507"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01-</a:t>
              </a:r>
              <a:r>
                <a:rPr kumimoji="0" lang="zh-CN" altLang="en-US"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实证领域选择</a:t>
              </a:r>
            </a:p>
          </p:txBody>
        </p:sp>
      </p:gr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12</a:t>
            </a:fld>
            <a:endParaRPr lang="zh-CN" altLang="en-US"/>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3"/>
          <a:stretch>
            <a:fillRect/>
          </a:stretch>
        </p:blipFill>
        <p:spPr>
          <a:xfrm>
            <a:off x="8610600" y="120231"/>
            <a:ext cx="3461875" cy="602205"/>
          </a:xfrm>
          <a:prstGeom prst="rect">
            <a:avLst/>
          </a:prstGeom>
        </p:spPr>
      </p:pic>
      <p:graphicFrame>
        <p:nvGraphicFramePr>
          <p:cNvPr id="3" name="表格 2">
            <a:extLst>
              <a:ext uri="{FF2B5EF4-FFF2-40B4-BE49-F238E27FC236}">
                <a16:creationId xmlns:a16="http://schemas.microsoft.com/office/drawing/2014/main" id="{BC25A42C-484E-5E4C-B539-36D5A15735B1}"/>
              </a:ext>
            </a:extLst>
          </p:cNvPr>
          <p:cNvGraphicFramePr>
            <a:graphicFrameLocks noGrp="1"/>
          </p:cNvGraphicFramePr>
          <p:nvPr>
            <p:extLst>
              <p:ext uri="{D42A27DB-BD31-4B8C-83A1-F6EECF244321}">
                <p14:modId xmlns:p14="http://schemas.microsoft.com/office/powerpoint/2010/main" val="602716067"/>
              </p:ext>
            </p:extLst>
          </p:nvPr>
        </p:nvGraphicFramePr>
        <p:xfrm>
          <a:off x="945747" y="4509120"/>
          <a:ext cx="10515600" cy="1714500"/>
        </p:xfrm>
        <a:graphic>
          <a:graphicData uri="http://schemas.openxmlformats.org/drawingml/2006/table">
            <a:tbl>
              <a:tblPr firstRow="1" firstCol="1" bandRow="1">
                <a:tableStyleId>{5C22544A-7EE6-4342-B048-85BDC9FD1C3A}</a:tableStyleId>
              </a:tblPr>
              <a:tblGrid>
                <a:gridCol w="1076797">
                  <a:extLst>
                    <a:ext uri="{9D8B030D-6E8A-4147-A177-3AD203B41FA5}">
                      <a16:colId xmlns:a16="http://schemas.microsoft.com/office/drawing/2014/main" val="2018194535"/>
                    </a:ext>
                  </a:extLst>
                </a:gridCol>
                <a:gridCol w="1257666">
                  <a:extLst>
                    <a:ext uri="{9D8B030D-6E8A-4147-A177-3AD203B41FA5}">
                      <a16:colId xmlns:a16="http://schemas.microsoft.com/office/drawing/2014/main" val="705853677"/>
                    </a:ext>
                  </a:extLst>
                </a:gridCol>
                <a:gridCol w="1169335">
                  <a:extLst>
                    <a:ext uri="{9D8B030D-6E8A-4147-A177-3AD203B41FA5}">
                      <a16:colId xmlns:a16="http://schemas.microsoft.com/office/drawing/2014/main" val="678086292"/>
                    </a:ext>
                  </a:extLst>
                </a:gridCol>
                <a:gridCol w="984260">
                  <a:extLst>
                    <a:ext uri="{9D8B030D-6E8A-4147-A177-3AD203B41FA5}">
                      <a16:colId xmlns:a16="http://schemas.microsoft.com/office/drawing/2014/main" val="2861760461"/>
                    </a:ext>
                  </a:extLst>
                </a:gridCol>
                <a:gridCol w="1356512">
                  <a:extLst>
                    <a:ext uri="{9D8B030D-6E8A-4147-A177-3AD203B41FA5}">
                      <a16:colId xmlns:a16="http://schemas.microsoft.com/office/drawing/2014/main" val="1363755155"/>
                    </a:ext>
                  </a:extLst>
                </a:gridCol>
                <a:gridCol w="1169335">
                  <a:extLst>
                    <a:ext uri="{9D8B030D-6E8A-4147-A177-3AD203B41FA5}">
                      <a16:colId xmlns:a16="http://schemas.microsoft.com/office/drawing/2014/main" val="2193482578"/>
                    </a:ext>
                  </a:extLst>
                </a:gridCol>
                <a:gridCol w="1064179">
                  <a:extLst>
                    <a:ext uri="{9D8B030D-6E8A-4147-A177-3AD203B41FA5}">
                      <a16:colId xmlns:a16="http://schemas.microsoft.com/office/drawing/2014/main" val="2676889054"/>
                    </a:ext>
                  </a:extLst>
                </a:gridCol>
                <a:gridCol w="1276594">
                  <a:extLst>
                    <a:ext uri="{9D8B030D-6E8A-4147-A177-3AD203B41FA5}">
                      <a16:colId xmlns:a16="http://schemas.microsoft.com/office/drawing/2014/main" val="4234070162"/>
                    </a:ext>
                  </a:extLst>
                </a:gridCol>
                <a:gridCol w="1160922">
                  <a:extLst>
                    <a:ext uri="{9D8B030D-6E8A-4147-A177-3AD203B41FA5}">
                      <a16:colId xmlns:a16="http://schemas.microsoft.com/office/drawing/2014/main" val="3870689990"/>
                    </a:ext>
                  </a:extLst>
                </a:gridCol>
              </a:tblGrid>
              <a:tr h="171450">
                <a:tc>
                  <a:txBody>
                    <a:bodyPr/>
                    <a:lstStyle/>
                    <a:p>
                      <a:pPr algn="ctr"/>
                      <a:r>
                        <a:rPr lang="zh-CN" sz="900" kern="100">
                          <a:effectLst/>
                        </a:rPr>
                        <a:t>年份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900" kern="100">
                          <a:effectLst/>
                        </a:rPr>
                        <a:t>论文数量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900" kern="100">
                          <a:effectLst/>
                        </a:rPr>
                        <a:t>累计论文数量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900" b="1" kern="100">
                          <a:solidFill>
                            <a:schemeClr val="bg1"/>
                          </a:solidFill>
                          <a:effectLst/>
                        </a:rPr>
                        <a:t>年份</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zh-CN" sz="900" kern="100">
                          <a:effectLst/>
                        </a:rPr>
                        <a:t>论文数量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900" kern="100">
                          <a:effectLst/>
                        </a:rPr>
                        <a:t>累计论文数量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900" b="1" kern="100">
                          <a:solidFill>
                            <a:schemeClr val="bg1"/>
                          </a:solidFill>
                          <a:effectLst/>
                        </a:rPr>
                        <a:t>年份</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zh-CN" sz="900" kern="100">
                          <a:effectLst/>
                        </a:rPr>
                        <a:t>论文数量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900" kern="100">
                          <a:effectLst/>
                        </a:rPr>
                        <a:t>累计论文数量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7822121"/>
                  </a:ext>
                </a:extLst>
              </a:tr>
              <a:tr h="171450">
                <a:tc>
                  <a:txBody>
                    <a:bodyPr/>
                    <a:lstStyle/>
                    <a:p>
                      <a:pPr algn="ctr"/>
                      <a:r>
                        <a:rPr lang="en-US" sz="900" kern="100">
                          <a:effectLst/>
                        </a:rPr>
                        <a:t>1997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582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582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2006</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1264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9430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2015</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1680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23063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8834449"/>
                  </a:ext>
                </a:extLst>
              </a:tr>
              <a:tr h="171450">
                <a:tc>
                  <a:txBody>
                    <a:bodyPr/>
                    <a:lstStyle/>
                    <a:p>
                      <a:pPr algn="ctr"/>
                      <a:r>
                        <a:rPr lang="en-US" sz="900" kern="100">
                          <a:effectLst/>
                        </a:rPr>
                        <a:t>1998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650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1232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2007</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1390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10820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2016</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1805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24868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0902618"/>
                  </a:ext>
                </a:extLst>
              </a:tr>
              <a:tr h="171450">
                <a:tc>
                  <a:txBody>
                    <a:bodyPr/>
                    <a:lstStyle/>
                    <a:p>
                      <a:pPr algn="ctr"/>
                      <a:r>
                        <a:rPr lang="en-US" sz="900" kern="100">
                          <a:effectLst/>
                        </a:rPr>
                        <a:t>1999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682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1914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2008</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1491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12311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2017</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1788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26656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57985200"/>
                  </a:ext>
                </a:extLst>
              </a:tr>
              <a:tr h="171450">
                <a:tc>
                  <a:txBody>
                    <a:bodyPr/>
                    <a:lstStyle/>
                    <a:p>
                      <a:pPr algn="ctr"/>
                      <a:r>
                        <a:rPr lang="en-US" sz="900" kern="100">
                          <a:effectLst/>
                        </a:rPr>
                        <a:t>2000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743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2657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2009</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1399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13710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2018</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1788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28444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3430104"/>
                  </a:ext>
                </a:extLst>
              </a:tr>
              <a:tr h="171450">
                <a:tc>
                  <a:txBody>
                    <a:bodyPr/>
                    <a:lstStyle/>
                    <a:p>
                      <a:pPr algn="ctr"/>
                      <a:r>
                        <a:rPr lang="en-US" sz="900" kern="100">
                          <a:effectLst/>
                        </a:rPr>
                        <a:t>2001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908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3565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2010</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1560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15270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2019</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1819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30263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2063428"/>
                  </a:ext>
                </a:extLst>
              </a:tr>
              <a:tr h="171450">
                <a:tc>
                  <a:txBody>
                    <a:bodyPr/>
                    <a:lstStyle/>
                    <a:p>
                      <a:pPr algn="ctr"/>
                      <a:r>
                        <a:rPr lang="en-US" sz="900" kern="100">
                          <a:effectLst/>
                        </a:rPr>
                        <a:t>2002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992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4557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2011</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1519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16789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2020</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1967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32230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74335161"/>
                  </a:ext>
                </a:extLst>
              </a:tr>
              <a:tr h="171450">
                <a:tc>
                  <a:txBody>
                    <a:bodyPr/>
                    <a:lstStyle/>
                    <a:p>
                      <a:pPr algn="ctr"/>
                      <a:r>
                        <a:rPr lang="en-US" sz="900" kern="100">
                          <a:effectLst/>
                        </a:rPr>
                        <a:t>2003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1182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5739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2012</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1489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dirty="0">
                          <a:effectLst/>
                        </a:rPr>
                        <a:t>18278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2021</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2323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34553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77227501"/>
                  </a:ext>
                </a:extLst>
              </a:tr>
              <a:tr h="171450">
                <a:tc>
                  <a:txBody>
                    <a:bodyPr/>
                    <a:lstStyle/>
                    <a:p>
                      <a:pPr algn="ctr"/>
                      <a:r>
                        <a:rPr lang="en-US" sz="900" kern="100">
                          <a:effectLst/>
                        </a:rPr>
                        <a:t>2004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1214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6953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2013</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1527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19805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a:solidFill>
                            <a:schemeClr val="bg1"/>
                          </a:solidFill>
                          <a:effectLst/>
                        </a:rPr>
                        <a:t> </a:t>
                      </a:r>
                      <a:endParaRPr lang="zh-CN" sz="105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9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6398639"/>
                  </a:ext>
                </a:extLst>
              </a:tr>
              <a:tr h="171450">
                <a:tc>
                  <a:txBody>
                    <a:bodyPr/>
                    <a:lstStyle/>
                    <a:p>
                      <a:pPr algn="ctr"/>
                      <a:r>
                        <a:rPr lang="en-US" sz="900" kern="100">
                          <a:effectLst/>
                        </a:rPr>
                        <a:t>2005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1213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8166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dirty="0">
                          <a:solidFill>
                            <a:schemeClr val="bg1"/>
                          </a:solidFill>
                          <a:effectLst/>
                        </a:rPr>
                        <a:t>2014</a:t>
                      </a:r>
                      <a:endParaRPr lang="zh-CN" sz="105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1578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kern="100">
                          <a:effectLst/>
                        </a:rPr>
                        <a:t>21383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900" b="1" kern="100" dirty="0">
                          <a:solidFill>
                            <a:schemeClr val="bg1"/>
                          </a:solidFill>
                          <a:effectLst/>
                        </a:rPr>
                        <a:t> </a:t>
                      </a:r>
                      <a:endParaRPr lang="zh-CN" sz="105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4472C4"/>
                    </a:solidFill>
                  </a:tcPr>
                </a:tc>
                <a:tc>
                  <a:txBody>
                    <a:bodyPr/>
                    <a:lstStyle/>
                    <a:p>
                      <a:pPr algn="ctr"/>
                      <a:r>
                        <a:rPr lang="en-US" sz="9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9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8023587"/>
                  </a:ext>
                </a:extLst>
              </a:tr>
            </a:tbl>
          </a:graphicData>
        </a:graphic>
      </p:graphicFrame>
      <p:pic>
        <p:nvPicPr>
          <p:cNvPr id="11" name="图片 10">
            <a:extLst>
              <a:ext uri="{FF2B5EF4-FFF2-40B4-BE49-F238E27FC236}">
                <a16:creationId xmlns:a16="http://schemas.microsoft.com/office/drawing/2014/main" id="{E71369A0-FACF-DD4C-8CE1-2A0227E62810}"/>
              </a:ext>
            </a:extLst>
          </p:cNvPr>
          <p:cNvPicPr>
            <a:picLocks noChangeAspect="1"/>
          </p:cNvPicPr>
          <p:nvPr/>
        </p:nvPicPr>
        <p:blipFill>
          <a:blip r:embed="rId4"/>
          <a:stretch>
            <a:fillRect/>
          </a:stretch>
        </p:blipFill>
        <p:spPr>
          <a:xfrm>
            <a:off x="6816080" y="1365586"/>
            <a:ext cx="4806794" cy="2631087"/>
          </a:xfrm>
          <a:prstGeom prst="rect">
            <a:avLst/>
          </a:prstGeom>
          <a:ln>
            <a:solidFill>
              <a:srgbClr val="000000"/>
            </a:solidFill>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35316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11"/>
                                        </p:tgtEl>
                                        <p:attrNameLst>
                                          <p:attrName>ppt_y</p:attrName>
                                        </p:attrNameLst>
                                      </p:cBhvr>
                                      <p:tavLst>
                                        <p:tav tm="0">
                                          <p:val>
                                            <p:strVal val="#ppt_y"/>
                                          </p:val>
                                        </p:tav>
                                        <p:tav tm="100000">
                                          <p:val>
                                            <p:strVal val="#ppt_y+#ppt_h*1.125000"/>
                                          </p:val>
                                        </p:tav>
                                      </p:tavLst>
                                    </p:anim>
                                    <p:animEffect transition="out" filter="wipe(down)">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20AB6CE-D9D0-6C48-AAD2-38CBE2C42151}"/>
              </a:ext>
            </a:extLst>
          </p:cNvPr>
          <p:cNvPicPr>
            <a:picLocks noChangeAspect="1"/>
          </p:cNvPicPr>
          <p:nvPr/>
        </p:nvPicPr>
        <p:blipFill>
          <a:blip r:embed="rId3"/>
          <a:stretch>
            <a:fillRect/>
          </a:stretch>
        </p:blipFill>
        <p:spPr>
          <a:xfrm>
            <a:off x="5023097" y="1865676"/>
            <a:ext cx="3794516" cy="2927718"/>
          </a:xfrm>
          <a:prstGeom prst="rect">
            <a:avLst/>
          </a:prstGeom>
          <a:effectLst>
            <a:outerShdw blurRad="63500" sx="102000" sy="102000" algn="ctr" rotWithShape="0">
              <a:prstClr val="black">
                <a:alpha val="40000"/>
              </a:prstClr>
            </a:outerShdw>
          </a:effectLst>
        </p:spPr>
      </p:pic>
      <p:grpSp>
        <p:nvGrpSpPr>
          <p:cNvPr id="24" name="组合 23">
            <a:extLst>
              <a:ext uri="{FF2B5EF4-FFF2-40B4-BE49-F238E27FC236}">
                <a16:creationId xmlns:a16="http://schemas.microsoft.com/office/drawing/2014/main" id="{650CD9F9-8469-FF46-A0C4-F7D809B9E15D}"/>
              </a:ext>
            </a:extLst>
          </p:cNvPr>
          <p:cNvGrpSpPr/>
          <p:nvPr/>
        </p:nvGrpSpPr>
        <p:grpSpPr>
          <a:xfrm>
            <a:off x="407368" y="320462"/>
            <a:ext cx="7896705" cy="523220"/>
            <a:chOff x="343866" y="321700"/>
            <a:chExt cx="8268041" cy="547822"/>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032254" y="321700"/>
              <a:ext cx="7579653" cy="547822"/>
            </a:xfrm>
            <a:prstGeom prst="rect">
              <a:avLst/>
            </a:prstGeom>
          </p:spPr>
          <p:txBody>
            <a:bodyPr wrap="square">
              <a:spAutoFit/>
            </a:bodyPr>
            <a:lstStyle/>
            <a:p>
              <a:pPr>
                <a:defRPr/>
              </a:pPr>
              <a:r>
                <a:rPr kumimoji="0" lang="en-US" altLang="zh-CN"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02-</a:t>
              </a:r>
              <a:r>
                <a:rPr kumimoji="0" lang="zh-CN" altLang="en-US"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基于语义技术实现科研实体的筛选与表征 </a:t>
              </a:r>
            </a:p>
          </p:txBody>
        </p:sp>
      </p:gr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13</a:t>
            </a:fld>
            <a:endParaRPr lang="zh-CN" altLang="en-US" dirty="0"/>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4"/>
          <a:stretch>
            <a:fillRect/>
          </a:stretch>
        </p:blipFill>
        <p:spPr>
          <a:xfrm>
            <a:off x="8610600" y="120231"/>
            <a:ext cx="3461875" cy="602205"/>
          </a:xfrm>
          <a:prstGeom prst="rect">
            <a:avLst/>
          </a:prstGeom>
        </p:spPr>
      </p:pic>
      <p:sp>
        <p:nvSpPr>
          <p:cNvPr id="17" name="圆角矩形 16">
            <a:extLst>
              <a:ext uri="{FF2B5EF4-FFF2-40B4-BE49-F238E27FC236}">
                <a16:creationId xmlns:a16="http://schemas.microsoft.com/office/drawing/2014/main" id="{F9CA34D7-3347-C149-838A-660556C224D4}"/>
              </a:ext>
            </a:extLst>
          </p:cNvPr>
          <p:cNvSpPr/>
          <p:nvPr/>
        </p:nvSpPr>
        <p:spPr bwMode="auto">
          <a:xfrm>
            <a:off x="191344" y="5748161"/>
            <a:ext cx="1573961" cy="484995"/>
          </a:xfrm>
          <a:prstGeom prst="roundRect">
            <a:avLst/>
          </a:prstGeom>
          <a:solidFill>
            <a:srgbClr val="A3D5FF"/>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 typeface="Arial" pitchFamily="34" charset="0"/>
              <a:buNone/>
            </a:pPr>
            <a:r>
              <a:rPr kumimoji="0" lang="zh-CN" altLang="en-US" sz="1600" b="1"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标题</a:t>
            </a:r>
            <a:r>
              <a:rPr kumimoji="0" lang="en-US" altLang="zh-CN" sz="1600" b="1"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a:t>
            </a:r>
            <a:r>
              <a:rPr kumimoji="0" lang="zh-CN" altLang="en-US" sz="1600" b="1"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摘要数据</a:t>
            </a:r>
          </a:p>
        </p:txBody>
      </p:sp>
      <p:cxnSp>
        <p:nvCxnSpPr>
          <p:cNvPr id="18" name="直线箭头连接符 17">
            <a:extLst>
              <a:ext uri="{FF2B5EF4-FFF2-40B4-BE49-F238E27FC236}">
                <a16:creationId xmlns:a16="http://schemas.microsoft.com/office/drawing/2014/main" id="{22BA01B2-70EE-2746-8437-7A0DDE51A0B2}"/>
              </a:ext>
            </a:extLst>
          </p:cNvPr>
          <p:cNvCxnSpPr>
            <a:cxnSpLocks/>
            <a:stCxn id="17" idx="3"/>
            <a:endCxn id="20" idx="1"/>
          </p:cNvCxnSpPr>
          <p:nvPr/>
        </p:nvCxnSpPr>
        <p:spPr bwMode="auto">
          <a:xfrm>
            <a:off x="1765305" y="5990659"/>
            <a:ext cx="2778168" cy="4074"/>
          </a:xfrm>
          <a:prstGeom prst="straightConnector1">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sp>
        <p:nvSpPr>
          <p:cNvPr id="19" name="圆角矩形 18">
            <a:extLst>
              <a:ext uri="{FF2B5EF4-FFF2-40B4-BE49-F238E27FC236}">
                <a16:creationId xmlns:a16="http://schemas.microsoft.com/office/drawing/2014/main" id="{8465A80C-89A3-B94B-B4C9-EACF256795D8}"/>
              </a:ext>
            </a:extLst>
          </p:cNvPr>
          <p:cNvSpPr/>
          <p:nvPr/>
        </p:nvSpPr>
        <p:spPr bwMode="auto">
          <a:xfrm>
            <a:off x="7449397" y="5750456"/>
            <a:ext cx="1408904" cy="484996"/>
          </a:xfrm>
          <a:prstGeom prst="roundRect">
            <a:avLst/>
          </a:prstGeom>
          <a:solidFill>
            <a:schemeClr val="accent2">
              <a:lumMod val="40000"/>
              <a:lumOff val="60000"/>
            </a:schemeClr>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 typeface="Arial" pitchFamily="34" charset="0"/>
              <a:buNone/>
            </a:pPr>
            <a:r>
              <a:rPr kumimoji="0" lang="zh-CN" altLang="en-US" sz="1600" b="1"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高维表征向量</a:t>
            </a:r>
          </a:p>
        </p:txBody>
      </p:sp>
      <p:sp>
        <p:nvSpPr>
          <p:cNvPr id="20" name="圆角矩形 19">
            <a:extLst>
              <a:ext uri="{FF2B5EF4-FFF2-40B4-BE49-F238E27FC236}">
                <a16:creationId xmlns:a16="http://schemas.microsoft.com/office/drawing/2014/main" id="{0E118233-2305-EF41-A702-7806CEAEE7FD}"/>
              </a:ext>
            </a:extLst>
          </p:cNvPr>
          <p:cNvSpPr/>
          <p:nvPr/>
        </p:nvSpPr>
        <p:spPr bwMode="auto">
          <a:xfrm>
            <a:off x="4543473" y="5752235"/>
            <a:ext cx="1187699" cy="484995"/>
          </a:xfrm>
          <a:prstGeom prst="roundRect">
            <a:avLst/>
          </a:prstGeom>
          <a:solidFill>
            <a:schemeClr val="accent2">
              <a:lumMod val="40000"/>
              <a:lumOff val="60000"/>
            </a:schemeClr>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 typeface="Arial" pitchFamily="34" charset="0"/>
              <a:buNone/>
            </a:pPr>
            <a:r>
              <a:rPr kumimoji="0" lang="zh-CN" altLang="en-US" sz="1600" b="1"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科研实体集</a:t>
            </a:r>
          </a:p>
        </p:txBody>
      </p:sp>
      <p:sp>
        <p:nvSpPr>
          <p:cNvPr id="21" name="圆角矩形 20">
            <a:extLst>
              <a:ext uri="{FF2B5EF4-FFF2-40B4-BE49-F238E27FC236}">
                <a16:creationId xmlns:a16="http://schemas.microsoft.com/office/drawing/2014/main" id="{A7196452-C3A1-724E-95FE-9F1DC9A1ED13}"/>
              </a:ext>
            </a:extLst>
          </p:cNvPr>
          <p:cNvSpPr/>
          <p:nvPr/>
        </p:nvSpPr>
        <p:spPr bwMode="auto">
          <a:xfrm>
            <a:off x="2519576" y="5752317"/>
            <a:ext cx="1291652" cy="484995"/>
          </a:xfrm>
          <a:prstGeom prst="roundRect">
            <a:avLst/>
          </a:prstGeom>
          <a:noFill/>
          <a:ln w="25400" cap="flat" cmpd="sng" algn="ctr">
            <a:noFill/>
            <a:prstDash val="solid"/>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rPr>
              <a:t>科研实体</a:t>
            </a:r>
            <a:endParaRPr kumimoji="0" lang="en-US" altLang="zh-CN"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endParaRPr>
          </a:p>
          <a:p>
            <a:pPr marL="0" marR="0" lvl="0" indent="0" algn="ctr"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rPr>
              <a:t>识别模型</a:t>
            </a:r>
          </a:p>
        </p:txBody>
      </p:sp>
      <p:cxnSp>
        <p:nvCxnSpPr>
          <p:cNvPr id="22" name="直线箭头连接符 21">
            <a:extLst>
              <a:ext uri="{FF2B5EF4-FFF2-40B4-BE49-F238E27FC236}">
                <a16:creationId xmlns:a16="http://schemas.microsoft.com/office/drawing/2014/main" id="{7CB5264F-F269-994B-88DF-DE16695DAA4B}"/>
              </a:ext>
            </a:extLst>
          </p:cNvPr>
          <p:cNvCxnSpPr>
            <a:cxnSpLocks/>
            <a:stCxn id="20" idx="3"/>
            <a:endCxn id="19" idx="1"/>
          </p:cNvCxnSpPr>
          <p:nvPr/>
        </p:nvCxnSpPr>
        <p:spPr bwMode="auto">
          <a:xfrm flipV="1">
            <a:off x="5731172" y="5992954"/>
            <a:ext cx="1718225" cy="1779"/>
          </a:xfrm>
          <a:prstGeom prst="straightConnector1">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sp>
        <p:nvSpPr>
          <p:cNvPr id="23" name="圆角矩形 22">
            <a:extLst>
              <a:ext uri="{FF2B5EF4-FFF2-40B4-BE49-F238E27FC236}">
                <a16:creationId xmlns:a16="http://schemas.microsoft.com/office/drawing/2014/main" id="{7F22A24B-BBC3-1745-BD6C-1A47A9E281B7}"/>
              </a:ext>
            </a:extLst>
          </p:cNvPr>
          <p:cNvSpPr/>
          <p:nvPr/>
        </p:nvSpPr>
        <p:spPr bwMode="auto">
          <a:xfrm>
            <a:off x="6138323" y="5651898"/>
            <a:ext cx="832316" cy="484995"/>
          </a:xfrm>
          <a:prstGeom prst="roundRect">
            <a:avLst/>
          </a:prstGeom>
          <a:noFill/>
          <a:ln w="25400" cap="flat" cmpd="sng" algn="ctr">
            <a:noFill/>
            <a:prstDash val="solid"/>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 typeface="Arial" pitchFamily="34" charset="0"/>
              <a:buNone/>
              <a:tabLst/>
              <a:defRPr/>
            </a:pPr>
            <a:r>
              <a:rPr kumimoji="0" lang="en-US" altLang="zh-CN"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rPr>
              <a:t>PubMed-SBERT</a:t>
            </a:r>
            <a:endParaRPr kumimoji="0" lang="zh-CN" altLang="en-US"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endParaRPr>
          </a:p>
        </p:txBody>
      </p:sp>
      <p:sp>
        <p:nvSpPr>
          <p:cNvPr id="29" name="axis_313347">
            <a:extLst>
              <a:ext uri="{FF2B5EF4-FFF2-40B4-BE49-F238E27FC236}">
                <a16:creationId xmlns:a16="http://schemas.microsoft.com/office/drawing/2014/main" id="{80BD86F0-D9D5-344F-A0A6-C09E5EC0230B}"/>
              </a:ext>
            </a:extLst>
          </p:cNvPr>
          <p:cNvSpPr>
            <a:spLocks noChangeAspect="1"/>
          </p:cNvSpPr>
          <p:nvPr/>
        </p:nvSpPr>
        <p:spPr>
          <a:xfrm>
            <a:off x="10847502" y="5045342"/>
            <a:ext cx="671593" cy="606556"/>
          </a:xfrm>
          <a:custGeom>
            <a:avLst/>
            <a:gdLst>
              <a:gd name="connsiteX0" fmla="*/ 27379 w 607639"/>
              <a:gd name="connsiteY0" fmla="*/ 588093 h 606722"/>
              <a:gd name="connsiteX1" fmla="*/ 85878 w 607639"/>
              <a:gd name="connsiteY1" fmla="*/ 588093 h 606722"/>
              <a:gd name="connsiteX2" fmla="*/ 85878 w 607639"/>
              <a:gd name="connsiteY2" fmla="*/ 606722 h 606722"/>
              <a:gd name="connsiteX3" fmla="*/ 27379 w 607639"/>
              <a:gd name="connsiteY3" fmla="*/ 606722 h 606722"/>
              <a:gd name="connsiteX4" fmla="*/ 0 w 607639"/>
              <a:gd name="connsiteY4" fmla="*/ 588093 h 606722"/>
              <a:gd name="connsiteX5" fmla="*/ 18700 w 607639"/>
              <a:gd name="connsiteY5" fmla="*/ 588093 h 606722"/>
              <a:gd name="connsiteX6" fmla="*/ 18700 w 607639"/>
              <a:gd name="connsiteY6" fmla="*/ 606722 h 606722"/>
              <a:gd name="connsiteX7" fmla="*/ 0 w 607639"/>
              <a:gd name="connsiteY7" fmla="*/ 606722 h 606722"/>
              <a:gd name="connsiteX8" fmla="*/ 27379 w 607639"/>
              <a:gd name="connsiteY8" fmla="*/ 560713 h 606722"/>
              <a:gd name="connsiteX9" fmla="*/ 85878 w 607639"/>
              <a:gd name="connsiteY9" fmla="*/ 560713 h 606722"/>
              <a:gd name="connsiteX10" fmla="*/ 85878 w 607639"/>
              <a:gd name="connsiteY10" fmla="*/ 579342 h 606722"/>
              <a:gd name="connsiteX11" fmla="*/ 27379 w 607639"/>
              <a:gd name="connsiteY11" fmla="*/ 579342 h 606722"/>
              <a:gd name="connsiteX12" fmla="*/ 0 w 607639"/>
              <a:gd name="connsiteY12" fmla="*/ 560713 h 606722"/>
              <a:gd name="connsiteX13" fmla="*/ 18700 w 607639"/>
              <a:gd name="connsiteY13" fmla="*/ 560713 h 606722"/>
              <a:gd name="connsiteX14" fmla="*/ 18700 w 607639"/>
              <a:gd name="connsiteY14" fmla="*/ 579342 h 606722"/>
              <a:gd name="connsiteX15" fmla="*/ 0 w 607639"/>
              <a:gd name="connsiteY15" fmla="*/ 579342 h 606722"/>
              <a:gd name="connsiteX16" fmla="*/ 27379 w 607639"/>
              <a:gd name="connsiteY16" fmla="*/ 530864 h 606722"/>
              <a:gd name="connsiteX17" fmla="*/ 85878 w 607639"/>
              <a:gd name="connsiteY17" fmla="*/ 530864 h 606722"/>
              <a:gd name="connsiteX18" fmla="*/ 85878 w 607639"/>
              <a:gd name="connsiteY18" fmla="*/ 549493 h 606722"/>
              <a:gd name="connsiteX19" fmla="*/ 27379 w 607639"/>
              <a:gd name="connsiteY19" fmla="*/ 549493 h 606722"/>
              <a:gd name="connsiteX20" fmla="*/ 0 w 607639"/>
              <a:gd name="connsiteY20" fmla="*/ 530864 h 606722"/>
              <a:gd name="connsiteX21" fmla="*/ 18700 w 607639"/>
              <a:gd name="connsiteY21" fmla="*/ 530864 h 606722"/>
              <a:gd name="connsiteX22" fmla="*/ 18700 w 607639"/>
              <a:gd name="connsiteY22" fmla="*/ 549493 h 606722"/>
              <a:gd name="connsiteX23" fmla="*/ 0 w 607639"/>
              <a:gd name="connsiteY23" fmla="*/ 549493 h 606722"/>
              <a:gd name="connsiteX24" fmla="*/ 417580 w 607639"/>
              <a:gd name="connsiteY24" fmla="*/ 483748 h 606722"/>
              <a:gd name="connsiteX25" fmla="*/ 389006 w 607639"/>
              <a:gd name="connsiteY25" fmla="*/ 512280 h 606722"/>
              <a:gd name="connsiteX26" fmla="*/ 417580 w 607639"/>
              <a:gd name="connsiteY26" fmla="*/ 540723 h 606722"/>
              <a:gd name="connsiteX27" fmla="*/ 446066 w 607639"/>
              <a:gd name="connsiteY27" fmla="*/ 512280 h 606722"/>
              <a:gd name="connsiteX28" fmla="*/ 417580 w 607639"/>
              <a:gd name="connsiteY28" fmla="*/ 483748 h 606722"/>
              <a:gd name="connsiteX29" fmla="*/ 541060 w 607639"/>
              <a:gd name="connsiteY29" fmla="*/ 474300 h 606722"/>
              <a:gd name="connsiteX30" fmla="*/ 531539 w 607639"/>
              <a:gd name="connsiteY30" fmla="*/ 483717 h 606722"/>
              <a:gd name="connsiteX31" fmla="*/ 541060 w 607639"/>
              <a:gd name="connsiteY31" fmla="*/ 493223 h 606722"/>
              <a:gd name="connsiteX32" fmla="*/ 550581 w 607639"/>
              <a:gd name="connsiteY32" fmla="*/ 483717 h 606722"/>
              <a:gd name="connsiteX33" fmla="*/ 541060 w 607639"/>
              <a:gd name="connsiteY33" fmla="*/ 474300 h 606722"/>
              <a:gd name="connsiteX34" fmla="*/ 208627 w 607639"/>
              <a:gd name="connsiteY34" fmla="*/ 464832 h 606722"/>
              <a:gd name="connsiteX35" fmla="*/ 199106 w 607639"/>
              <a:gd name="connsiteY35" fmla="*/ 474341 h 606722"/>
              <a:gd name="connsiteX36" fmla="*/ 208627 w 607639"/>
              <a:gd name="connsiteY36" fmla="*/ 483761 h 606722"/>
              <a:gd name="connsiteX37" fmla="*/ 218059 w 607639"/>
              <a:gd name="connsiteY37" fmla="*/ 474341 h 606722"/>
              <a:gd name="connsiteX38" fmla="*/ 208627 w 607639"/>
              <a:gd name="connsiteY38" fmla="*/ 464832 h 606722"/>
              <a:gd name="connsiteX39" fmla="*/ 417580 w 607639"/>
              <a:gd name="connsiteY39" fmla="*/ 464815 h 606722"/>
              <a:gd name="connsiteX40" fmla="*/ 465026 w 607639"/>
              <a:gd name="connsiteY40" fmla="*/ 512280 h 606722"/>
              <a:gd name="connsiteX41" fmla="*/ 417580 w 607639"/>
              <a:gd name="connsiteY41" fmla="*/ 559655 h 606722"/>
              <a:gd name="connsiteX42" fmla="*/ 370045 w 607639"/>
              <a:gd name="connsiteY42" fmla="*/ 512280 h 606722"/>
              <a:gd name="connsiteX43" fmla="*/ 417580 w 607639"/>
              <a:gd name="connsiteY43" fmla="*/ 464815 h 606722"/>
              <a:gd name="connsiteX44" fmla="*/ 541060 w 607639"/>
              <a:gd name="connsiteY44" fmla="*/ 455288 h 606722"/>
              <a:gd name="connsiteX45" fmla="*/ 569533 w 607639"/>
              <a:gd name="connsiteY45" fmla="*/ 483717 h 606722"/>
              <a:gd name="connsiteX46" fmla="*/ 541060 w 607639"/>
              <a:gd name="connsiteY46" fmla="*/ 512234 h 606722"/>
              <a:gd name="connsiteX47" fmla="*/ 512587 w 607639"/>
              <a:gd name="connsiteY47" fmla="*/ 483717 h 606722"/>
              <a:gd name="connsiteX48" fmla="*/ 541060 w 607639"/>
              <a:gd name="connsiteY48" fmla="*/ 455288 h 606722"/>
              <a:gd name="connsiteX49" fmla="*/ 208627 w 607639"/>
              <a:gd name="connsiteY49" fmla="*/ 445903 h 606722"/>
              <a:gd name="connsiteX50" fmla="*/ 237100 w 607639"/>
              <a:gd name="connsiteY50" fmla="*/ 474341 h 606722"/>
              <a:gd name="connsiteX51" fmla="*/ 208627 w 607639"/>
              <a:gd name="connsiteY51" fmla="*/ 502779 h 606722"/>
              <a:gd name="connsiteX52" fmla="*/ 180154 w 607639"/>
              <a:gd name="connsiteY52" fmla="*/ 474341 h 606722"/>
              <a:gd name="connsiteX53" fmla="*/ 208627 w 607639"/>
              <a:gd name="connsiteY53" fmla="*/ 445903 h 606722"/>
              <a:gd name="connsiteX54" fmla="*/ 132628 w 607639"/>
              <a:gd name="connsiteY54" fmla="*/ 398442 h 606722"/>
              <a:gd name="connsiteX55" fmla="*/ 123107 w 607639"/>
              <a:gd name="connsiteY55" fmla="*/ 407948 h 606722"/>
              <a:gd name="connsiteX56" fmla="*/ 132628 w 607639"/>
              <a:gd name="connsiteY56" fmla="*/ 417365 h 606722"/>
              <a:gd name="connsiteX57" fmla="*/ 142149 w 607639"/>
              <a:gd name="connsiteY57" fmla="*/ 407948 h 606722"/>
              <a:gd name="connsiteX58" fmla="*/ 132628 w 607639"/>
              <a:gd name="connsiteY58" fmla="*/ 398442 h 606722"/>
              <a:gd name="connsiteX59" fmla="*/ 132628 w 607639"/>
              <a:gd name="connsiteY59" fmla="*/ 379431 h 606722"/>
              <a:gd name="connsiteX60" fmla="*/ 161101 w 607639"/>
              <a:gd name="connsiteY60" fmla="*/ 407948 h 606722"/>
              <a:gd name="connsiteX61" fmla="*/ 132628 w 607639"/>
              <a:gd name="connsiteY61" fmla="*/ 436377 h 606722"/>
              <a:gd name="connsiteX62" fmla="*/ 104155 w 607639"/>
              <a:gd name="connsiteY62" fmla="*/ 407948 h 606722"/>
              <a:gd name="connsiteX63" fmla="*/ 132628 w 607639"/>
              <a:gd name="connsiteY63" fmla="*/ 379431 h 606722"/>
              <a:gd name="connsiteX64" fmla="*/ 446079 w 607639"/>
              <a:gd name="connsiteY64" fmla="*/ 379377 h 606722"/>
              <a:gd name="connsiteX65" fmla="*/ 436558 w 607639"/>
              <a:gd name="connsiteY65" fmla="*/ 388886 h 606722"/>
              <a:gd name="connsiteX66" fmla="*/ 446079 w 607639"/>
              <a:gd name="connsiteY66" fmla="*/ 398395 h 606722"/>
              <a:gd name="connsiteX67" fmla="*/ 455511 w 607639"/>
              <a:gd name="connsiteY67" fmla="*/ 388886 h 606722"/>
              <a:gd name="connsiteX68" fmla="*/ 446079 w 607639"/>
              <a:gd name="connsiteY68" fmla="*/ 379377 h 606722"/>
              <a:gd name="connsiteX69" fmla="*/ 246635 w 607639"/>
              <a:gd name="connsiteY69" fmla="*/ 370004 h 606722"/>
              <a:gd name="connsiteX70" fmla="*/ 237106 w 607639"/>
              <a:gd name="connsiteY70" fmla="*/ 379421 h 606722"/>
              <a:gd name="connsiteX71" fmla="*/ 246635 w 607639"/>
              <a:gd name="connsiteY71" fmla="*/ 388927 h 606722"/>
              <a:gd name="connsiteX72" fmla="*/ 256075 w 607639"/>
              <a:gd name="connsiteY72" fmla="*/ 379421 h 606722"/>
              <a:gd name="connsiteX73" fmla="*/ 246635 w 607639"/>
              <a:gd name="connsiteY73" fmla="*/ 370004 h 606722"/>
              <a:gd name="connsiteX74" fmla="*/ 446079 w 607639"/>
              <a:gd name="connsiteY74" fmla="*/ 360448 h 606722"/>
              <a:gd name="connsiteX75" fmla="*/ 474552 w 607639"/>
              <a:gd name="connsiteY75" fmla="*/ 388886 h 606722"/>
              <a:gd name="connsiteX76" fmla="*/ 446079 w 607639"/>
              <a:gd name="connsiteY76" fmla="*/ 417324 h 606722"/>
              <a:gd name="connsiteX77" fmla="*/ 417606 w 607639"/>
              <a:gd name="connsiteY77" fmla="*/ 388886 h 606722"/>
              <a:gd name="connsiteX78" fmla="*/ 446079 w 607639"/>
              <a:gd name="connsiteY78" fmla="*/ 360448 h 606722"/>
              <a:gd name="connsiteX79" fmla="*/ 246635 w 607639"/>
              <a:gd name="connsiteY79" fmla="*/ 350993 h 606722"/>
              <a:gd name="connsiteX80" fmla="*/ 275134 w 607639"/>
              <a:gd name="connsiteY80" fmla="*/ 379421 h 606722"/>
              <a:gd name="connsiteX81" fmla="*/ 246635 w 607639"/>
              <a:gd name="connsiteY81" fmla="*/ 407939 h 606722"/>
              <a:gd name="connsiteX82" fmla="*/ 218047 w 607639"/>
              <a:gd name="connsiteY82" fmla="*/ 379421 h 606722"/>
              <a:gd name="connsiteX83" fmla="*/ 246635 w 607639"/>
              <a:gd name="connsiteY83" fmla="*/ 350993 h 606722"/>
              <a:gd name="connsiteX84" fmla="*/ 398554 w 607639"/>
              <a:gd name="connsiteY84" fmla="*/ 218206 h 606722"/>
              <a:gd name="connsiteX85" fmla="*/ 389021 w 607639"/>
              <a:gd name="connsiteY85" fmla="*/ 227715 h 606722"/>
              <a:gd name="connsiteX86" fmla="*/ 398554 w 607639"/>
              <a:gd name="connsiteY86" fmla="*/ 237224 h 606722"/>
              <a:gd name="connsiteX87" fmla="*/ 408086 w 607639"/>
              <a:gd name="connsiteY87" fmla="*/ 227715 h 606722"/>
              <a:gd name="connsiteX88" fmla="*/ 398554 w 607639"/>
              <a:gd name="connsiteY88" fmla="*/ 218206 h 606722"/>
              <a:gd name="connsiteX89" fmla="*/ 398554 w 607639"/>
              <a:gd name="connsiteY89" fmla="*/ 199277 h 606722"/>
              <a:gd name="connsiteX90" fmla="*/ 427062 w 607639"/>
              <a:gd name="connsiteY90" fmla="*/ 227715 h 606722"/>
              <a:gd name="connsiteX91" fmla="*/ 398554 w 607639"/>
              <a:gd name="connsiteY91" fmla="*/ 256153 h 606722"/>
              <a:gd name="connsiteX92" fmla="*/ 370045 w 607639"/>
              <a:gd name="connsiteY92" fmla="*/ 227715 h 606722"/>
              <a:gd name="connsiteX93" fmla="*/ 398554 w 607639"/>
              <a:gd name="connsiteY93" fmla="*/ 199277 h 606722"/>
              <a:gd name="connsiteX94" fmla="*/ 75655 w 607639"/>
              <a:gd name="connsiteY94" fmla="*/ 180242 h 606722"/>
              <a:gd name="connsiteX95" fmla="*/ 66126 w 607639"/>
              <a:gd name="connsiteY95" fmla="*/ 189751 h 606722"/>
              <a:gd name="connsiteX96" fmla="*/ 75655 w 607639"/>
              <a:gd name="connsiteY96" fmla="*/ 199260 h 606722"/>
              <a:gd name="connsiteX97" fmla="*/ 85095 w 607639"/>
              <a:gd name="connsiteY97" fmla="*/ 189751 h 606722"/>
              <a:gd name="connsiteX98" fmla="*/ 75655 w 607639"/>
              <a:gd name="connsiteY98" fmla="*/ 180242 h 606722"/>
              <a:gd name="connsiteX99" fmla="*/ 75655 w 607639"/>
              <a:gd name="connsiteY99" fmla="*/ 161313 h 606722"/>
              <a:gd name="connsiteX100" fmla="*/ 104154 w 607639"/>
              <a:gd name="connsiteY100" fmla="*/ 189751 h 606722"/>
              <a:gd name="connsiteX101" fmla="*/ 75655 w 607639"/>
              <a:gd name="connsiteY101" fmla="*/ 218189 h 606722"/>
              <a:gd name="connsiteX102" fmla="*/ 47067 w 607639"/>
              <a:gd name="connsiteY102" fmla="*/ 189751 h 606722"/>
              <a:gd name="connsiteX103" fmla="*/ 75655 w 607639"/>
              <a:gd name="connsiteY103" fmla="*/ 161313 h 606722"/>
              <a:gd name="connsiteX104" fmla="*/ 522088 w 607639"/>
              <a:gd name="connsiteY104" fmla="*/ 142280 h 606722"/>
              <a:gd name="connsiteX105" fmla="*/ 493514 w 607639"/>
              <a:gd name="connsiteY105" fmla="*/ 170812 h 606722"/>
              <a:gd name="connsiteX106" fmla="*/ 522088 w 607639"/>
              <a:gd name="connsiteY106" fmla="*/ 199255 h 606722"/>
              <a:gd name="connsiteX107" fmla="*/ 550574 w 607639"/>
              <a:gd name="connsiteY107" fmla="*/ 170812 h 606722"/>
              <a:gd name="connsiteX108" fmla="*/ 522088 w 607639"/>
              <a:gd name="connsiteY108" fmla="*/ 142280 h 606722"/>
              <a:gd name="connsiteX109" fmla="*/ 522088 w 607639"/>
              <a:gd name="connsiteY109" fmla="*/ 123348 h 606722"/>
              <a:gd name="connsiteX110" fmla="*/ 569534 w 607639"/>
              <a:gd name="connsiteY110" fmla="*/ 170812 h 606722"/>
              <a:gd name="connsiteX111" fmla="*/ 522088 w 607639"/>
              <a:gd name="connsiteY111" fmla="*/ 218188 h 606722"/>
              <a:gd name="connsiteX112" fmla="*/ 474553 w 607639"/>
              <a:gd name="connsiteY112" fmla="*/ 170812 h 606722"/>
              <a:gd name="connsiteX113" fmla="*/ 522088 w 607639"/>
              <a:gd name="connsiteY113" fmla="*/ 123348 h 606722"/>
              <a:gd name="connsiteX114" fmla="*/ 222881 w 607639"/>
              <a:gd name="connsiteY114" fmla="*/ 85402 h 606722"/>
              <a:gd name="connsiteX115" fmla="*/ 199114 w 607639"/>
              <a:gd name="connsiteY115" fmla="*/ 109130 h 606722"/>
              <a:gd name="connsiteX116" fmla="*/ 222881 w 607639"/>
              <a:gd name="connsiteY116" fmla="*/ 132858 h 606722"/>
              <a:gd name="connsiteX117" fmla="*/ 246649 w 607639"/>
              <a:gd name="connsiteY117" fmla="*/ 109130 h 606722"/>
              <a:gd name="connsiteX118" fmla="*/ 222881 w 607639"/>
              <a:gd name="connsiteY118" fmla="*/ 85402 h 606722"/>
              <a:gd name="connsiteX119" fmla="*/ 222881 w 607639"/>
              <a:gd name="connsiteY119" fmla="*/ 66473 h 606722"/>
              <a:gd name="connsiteX120" fmla="*/ 265609 w 607639"/>
              <a:gd name="connsiteY120" fmla="*/ 109130 h 606722"/>
              <a:gd name="connsiteX121" fmla="*/ 222881 w 607639"/>
              <a:gd name="connsiteY121" fmla="*/ 151787 h 606722"/>
              <a:gd name="connsiteX122" fmla="*/ 180154 w 607639"/>
              <a:gd name="connsiteY122" fmla="*/ 109130 h 606722"/>
              <a:gd name="connsiteX123" fmla="*/ 222881 w 607639"/>
              <a:gd name="connsiteY123" fmla="*/ 66473 h 606722"/>
              <a:gd name="connsiteX124" fmla="*/ 446079 w 607639"/>
              <a:gd name="connsiteY124" fmla="*/ 56964 h 606722"/>
              <a:gd name="connsiteX125" fmla="*/ 436558 w 607639"/>
              <a:gd name="connsiteY125" fmla="*/ 66473 h 606722"/>
              <a:gd name="connsiteX126" fmla="*/ 446079 w 607639"/>
              <a:gd name="connsiteY126" fmla="*/ 75893 h 606722"/>
              <a:gd name="connsiteX127" fmla="*/ 455511 w 607639"/>
              <a:gd name="connsiteY127" fmla="*/ 66473 h 606722"/>
              <a:gd name="connsiteX128" fmla="*/ 446079 w 607639"/>
              <a:gd name="connsiteY128" fmla="*/ 56964 h 606722"/>
              <a:gd name="connsiteX129" fmla="*/ 446079 w 607639"/>
              <a:gd name="connsiteY129" fmla="*/ 38035 h 606722"/>
              <a:gd name="connsiteX130" fmla="*/ 474552 w 607639"/>
              <a:gd name="connsiteY130" fmla="*/ 66473 h 606722"/>
              <a:gd name="connsiteX131" fmla="*/ 446079 w 607639"/>
              <a:gd name="connsiteY131" fmla="*/ 94911 h 606722"/>
              <a:gd name="connsiteX132" fmla="*/ 417606 w 607639"/>
              <a:gd name="connsiteY132" fmla="*/ 66473 h 606722"/>
              <a:gd name="connsiteX133" fmla="*/ 446079 w 607639"/>
              <a:gd name="connsiteY133" fmla="*/ 38035 h 606722"/>
              <a:gd name="connsiteX134" fmla="*/ 285084 w 607639"/>
              <a:gd name="connsiteY134" fmla="*/ 0 h 606722"/>
              <a:gd name="connsiteX135" fmla="*/ 293806 w 607639"/>
              <a:gd name="connsiteY135" fmla="*/ 0 h 606722"/>
              <a:gd name="connsiteX136" fmla="*/ 312497 w 607639"/>
              <a:gd name="connsiteY136" fmla="*/ 0 h 606722"/>
              <a:gd name="connsiteX137" fmla="*/ 322466 w 607639"/>
              <a:gd name="connsiteY137" fmla="*/ 0 h 606722"/>
              <a:gd name="connsiteX138" fmla="*/ 322466 w 607639"/>
              <a:gd name="connsiteY138" fmla="*/ 18663 h 606722"/>
              <a:gd name="connsiteX139" fmla="*/ 312497 w 607639"/>
              <a:gd name="connsiteY139" fmla="*/ 18663 h 606722"/>
              <a:gd name="connsiteX140" fmla="*/ 312497 w 607639"/>
              <a:gd name="connsiteY140" fmla="*/ 47279 h 606722"/>
              <a:gd name="connsiteX141" fmla="*/ 322466 w 607639"/>
              <a:gd name="connsiteY141" fmla="*/ 47279 h 606722"/>
              <a:gd name="connsiteX142" fmla="*/ 322466 w 607639"/>
              <a:gd name="connsiteY142" fmla="*/ 65853 h 606722"/>
              <a:gd name="connsiteX143" fmla="*/ 312497 w 607639"/>
              <a:gd name="connsiteY143" fmla="*/ 65853 h 606722"/>
              <a:gd name="connsiteX144" fmla="*/ 312497 w 607639"/>
              <a:gd name="connsiteY144" fmla="*/ 94470 h 606722"/>
              <a:gd name="connsiteX145" fmla="*/ 322466 w 607639"/>
              <a:gd name="connsiteY145" fmla="*/ 94470 h 606722"/>
              <a:gd name="connsiteX146" fmla="*/ 322466 w 607639"/>
              <a:gd name="connsiteY146" fmla="*/ 113132 h 606722"/>
              <a:gd name="connsiteX147" fmla="*/ 312497 w 607639"/>
              <a:gd name="connsiteY147" fmla="*/ 113132 h 606722"/>
              <a:gd name="connsiteX148" fmla="*/ 312497 w 607639"/>
              <a:gd name="connsiteY148" fmla="*/ 142993 h 606722"/>
              <a:gd name="connsiteX149" fmla="*/ 322466 w 607639"/>
              <a:gd name="connsiteY149" fmla="*/ 142993 h 606722"/>
              <a:gd name="connsiteX150" fmla="*/ 322466 w 607639"/>
              <a:gd name="connsiteY150" fmla="*/ 161656 h 606722"/>
              <a:gd name="connsiteX151" fmla="*/ 312497 w 607639"/>
              <a:gd name="connsiteY151" fmla="*/ 161656 h 606722"/>
              <a:gd name="connsiteX152" fmla="*/ 312497 w 607639"/>
              <a:gd name="connsiteY152" fmla="*/ 190184 h 606722"/>
              <a:gd name="connsiteX153" fmla="*/ 322466 w 607639"/>
              <a:gd name="connsiteY153" fmla="*/ 190184 h 606722"/>
              <a:gd name="connsiteX154" fmla="*/ 322466 w 607639"/>
              <a:gd name="connsiteY154" fmla="*/ 208846 h 606722"/>
              <a:gd name="connsiteX155" fmla="*/ 312497 w 607639"/>
              <a:gd name="connsiteY155" fmla="*/ 208846 h 606722"/>
              <a:gd name="connsiteX156" fmla="*/ 312497 w 607639"/>
              <a:gd name="connsiteY156" fmla="*/ 237463 h 606722"/>
              <a:gd name="connsiteX157" fmla="*/ 322466 w 607639"/>
              <a:gd name="connsiteY157" fmla="*/ 237463 h 606722"/>
              <a:gd name="connsiteX158" fmla="*/ 322466 w 607639"/>
              <a:gd name="connsiteY158" fmla="*/ 256126 h 606722"/>
              <a:gd name="connsiteX159" fmla="*/ 312497 w 607639"/>
              <a:gd name="connsiteY159" fmla="*/ 256126 h 606722"/>
              <a:gd name="connsiteX160" fmla="*/ 312497 w 607639"/>
              <a:gd name="connsiteY160" fmla="*/ 294607 h 606722"/>
              <a:gd name="connsiteX161" fmla="*/ 351126 w 607639"/>
              <a:gd name="connsiteY161" fmla="*/ 294607 h 606722"/>
              <a:gd name="connsiteX162" fmla="*/ 351126 w 607639"/>
              <a:gd name="connsiteY162" fmla="*/ 284653 h 606722"/>
              <a:gd name="connsiteX163" fmla="*/ 369817 w 607639"/>
              <a:gd name="connsiteY163" fmla="*/ 284653 h 606722"/>
              <a:gd name="connsiteX164" fmla="*/ 369817 w 607639"/>
              <a:gd name="connsiteY164" fmla="*/ 294607 h 606722"/>
              <a:gd name="connsiteX165" fmla="*/ 398477 w 607639"/>
              <a:gd name="connsiteY165" fmla="*/ 294607 h 606722"/>
              <a:gd name="connsiteX166" fmla="*/ 398477 w 607639"/>
              <a:gd name="connsiteY166" fmla="*/ 284653 h 606722"/>
              <a:gd name="connsiteX167" fmla="*/ 417079 w 607639"/>
              <a:gd name="connsiteY167" fmla="*/ 284653 h 606722"/>
              <a:gd name="connsiteX168" fmla="*/ 417079 w 607639"/>
              <a:gd name="connsiteY168" fmla="*/ 294607 h 606722"/>
              <a:gd name="connsiteX169" fmla="*/ 445739 w 607639"/>
              <a:gd name="connsiteY169" fmla="*/ 294607 h 606722"/>
              <a:gd name="connsiteX170" fmla="*/ 445739 w 607639"/>
              <a:gd name="connsiteY170" fmla="*/ 284653 h 606722"/>
              <a:gd name="connsiteX171" fmla="*/ 464430 w 607639"/>
              <a:gd name="connsiteY171" fmla="*/ 284653 h 606722"/>
              <a:gd name="connsiteX172" fmla="*/ 464430 w 607639"/>
              <a:gd name="connsiteY172" fmla="*/ 294607 h 606722"/>
              <a:gd name="connsiteX173" fmla="*/ 494335 w 607639"/>
              <a:gd name="connsiteY173" fmla="*/ 294607 h 606722"/>
              <a:gd name="connsiteX174" fmla="*/ 494335 w 607639"/>
              <a:gd name="connsiteY174" fmla="*/ 284653 h 606722"/>
              <a:gd name="connsiteX175" fmla="*/ 512938 w 607639"/>
              <a:gd name="connsiteY175" fmla="*/ 284653 h 606722"/>
              <a:gd name="connsiteX176" fmla="*/ 512938 w 607639"/>
              <a:gd name="connsiteY176" fmla="*/ 294607 h 606722"/>
              <a:gd name="connsiteX177" fmla="*/ 541597 w 607639"/>
              <a:gd name="connsiteY177" fmla="*/ 294607 h 606722"/>
              <a:gd name="connsiteX178" fmla="*/ 541597 w 607639"/>
              <a:gd name="connsiteY178" fmla="*/ 284653 h 606722"/>
              <a:gd name="connsiteX179" fmla="*/ 560288 w 607639"/>
              <a:gd name="connsiteY179" fmla="*/ 284653 h 606722"/>
              <a:gd name="connsiteX180" fmla="*/ 560288 w 607639"/>
              <a:gd name="connsiteY180" fmla="*/ 294607 h 606722"/>
              <a:gd name="connsiteX181" fmla="*/ 588948 w 607639"/>
              <a:gd name="connsiteY181" fmla="*/ 294607 h 606722"/>
              <a:gd name="connsiteX182" fmla="*/ 588948 w 607639"/>
              <a:gd name="connsiteY182" fmla="*/ 284653 h 606722"/>
              <a:gd name="connsiteX183" fmla="*/ 607639 w 607639"/>
              <a:gd name="connsiteY183" fmla="*/ 284653 h 606722"/>
              <a:gd name="connsiteX184" fmla="*/ 607639 w 607639"/>
              <a:gd name="connsiteY184" fmla="*/ 294607 h 606722"/>
              <a:gd name="connsiteX185" fmla="*/ 607639 w 607639"/>
              <a:gd name="connsiteY185" fmla="*/ 313270 h 606722"/>
              <a:gd name="connsiteX186" fmla="*/ 607639 w 607639"/>
              <a:gd name="connsiteY186" fmla="*/ 321979 h 606722"/>
              <a:gd name="connsiteX187" fmla="*/ 588948 w 607639"/>
              <a:gd name="connsiteY187" fmla="*/ 321979 h 606722"/>
              <a:gd name="connsiteX188" fmla="*/ 588948 w 607639"/>
              <a:gd name="connsiteY188" fmla="*/ 313270 h 606722"/>
              <a:gd name="connsiteX189" fmla="*/ 560288 w 607639"/>
              <a:gd name="connsiteY189" fmla="*/ 313270 h 606722"/>
              <a:gd name="connsiteX190" fmla="*/ 560288 w 607639"/>
              <a:gd name="connsiteY190" fmla="*/ 321979 h 606722"/>
              <a:gd name="connsiteX191" fmla="*/ 541597 w 607639"/>
              <a:gd name="connsiteY191" fmla="*/ 321979 h 606722"/>
              <a:gd name="connsiteX192" fmla="*/ 541597 w 607639"/>
              <a:gd name="connsiteY192" fmla="*/ 313270 h 606722"/>
              <a:gd name="connsiteX193" fmla="*/ 512938 w 607639"/>
              <a:gd name="connsiteY193" fmla="*/ 313270 h 606722"/>
              <a:gd name="connsiteX194" fmla="*/ 512938 w 607639"/>
              <a:gd name="connsiteY194" fmla="*/ 321979 h 606722"/>
              <a:gd name="connsiteX195" fmla="*/ 494335 w 607639"/>
              <a:gd name="connsiteY195" fmla="*/ 321979 h 606722"/>
              <a:gd name="connsiteX196" fmla="*/ 494335 w 607639"/>
              <a:gd name="connsiteY196" fmla="*/ 313270 h 606722"/>
              <a:gd name="connsiteX197" fmla="*/ 464430 w 607639"/>
              <a:gd name="connsiteY197" fmla="*/ 313270 h 606722"/>
              <a:gd name="connsiteX198" fmla="*/ 464430 w 607639"/>
              <a:gd name="connsiteY198" fmla="*/ 321979 h 606722"/>
              <a:gd name="connsiteX199" fmla="*/ 445739 w 607639"/>
              <a:gd name="connsiteY199" fmla="*/ 321979 h 606722"/>
              <a:gd name="connsiteX200" fmla="*/ 445739 w 607639"/>
              <a:gd name="connsiteY200" fmla="*/ 313270 h 606722"/>
              <a:gd name="connsiteX201" fmla="*/ 417079 w 607639"/>
              <a:gd name="connsiteY201" fmla="*/ 313270 h 606722"/>
              <a:gd name="connsiteX202" fmla="*/ 417079 w 607639"/>
              <a:gd name="connsiteY202" fmla="*/ 321979 h 606722"/>
              <a:gd name="connsiteX203" fmla="*/ 398477 w 607639"/>
              <a:gd name="connsiteY203" fmla="*/ 321979 h 606722"/>
              <a:gd name="connsiteX204" fmla="*/ 398477 w 607639"/>
              <a:gd name="connsiteY204" fmla="*/ 313270 h 606722"/>
              <a:gd name="connsiteX205" fmla="*/ 369817 w 607639"/>
              <a:gd name="connsiteY205" fmla="*/ 313270 h 606722"/>
              <a:gd name="connsiteX206" fmla="*/ 369817 w 607639"/>
              <a:gd name="connsiteY206" fmla="*/ 321979 h 606722"/>
              <a:gd name="connsiteX207" fmla="*/ 351126 w 607639"/>
              <a:gd name="connsiteY207" fmla="*/ 321979 h 606722"/>
              <a:gd name="connsiteX208" fmla="*/ 351126 w 607639"/>
              <a:gd name="connsiteY208" fmla="*/ 313270 h 606722"/>
              <a:gd name="connsiteX209" fmla="*/ 312497 w 607639"/>
              <a:gd name="connsiteY209" fmla="*/ 313270 h 606722"/>
              <a:gd name="connsiteX210" fmla="*/ 312497 w 607639"/>
              <a:gd name="connsiteY210" fmla="*/ 350596 h 606722"/>
              <a:gd name="connsiteX211" fmla="*/ 322466 w 607639"/>
              <a:gd name="connsiteY211" fmla="*/ 350596 h 606722"/>
              <a:gd name="connsiteX212" fmla="*/ 322466 w 607639"/>
              <a:gd name="connsiteY212" fmla="*/ 369259 h 606722"/>
              <a:gd name="connsiteX213" fmla="*/ 312497 w 607639"/>
              <a:gd name="connsiteY213" fmla="*/ 369259 h 606722"/>
              <a:gd name="connsiteX214" fmla="*/ 312497 w 607639"/>
              <a:gd name="connsiteY214" fmla="*/ 399030 h 606722"/>
              <a:gd name="connsiteX215" fmla="*/ 322466 w 607639"/>
              <a:gd name="connsiteY215" fmla="*/ 399030 h 606722"/>
              <a:gd name="connsiteX216" fmla="*/ 322466 w 607639"/>
              <a:gd name="connsiteY216" fmla="*/ 417693 h 606722"/>
              <a:gd name="connsiteX217" fmla="*/ 312497 w 607639"/>
              <a:gd name="connsiteY217" fmla="*/ 417693 h 606722"/>
              <a:gd name="connsiteX218" fmla="*/ 312497 w 607639"/>
              <a:gd name="connsiteY218" fmla="*/ 446310 h 606722"/>
              <a:gd name="connsiteX219" fmla="*/ 322466 w 607639"/>
              <a:gd name="connsiteY219" fmla="*/ 446310 h 606722"/>
              <a:gd name="connsiteX220" fmla="*/ 322466 w 607639"/>
              <a:gd name="connsiteY220" fmla="*/ 464973 h 606722"/>
              <a:gd name="connsiteX221" fmla="*/ 312497 w 607639"/>
              <a:gd name="connsiteY221" fmla="*/ 464973 h 606722"/>
              <a:gd name="connsiteX222" fmla="*/ 312497 w 607639"/>
              <a:gd name="connsiteY222" fmla="*/ 493590 h 606722"/>
              <a:gd name="connsiteX223" fmla="*/ 322466 w 607639"/>
              <a:gd name="connsiteY223" fmla="*/ 493590 h 606722"/>
              <a:gd name="connsiteX224" fmla="*/ 322466 w 607639"/>
              <a:gd name="connsiteY224" fmla="*/ 512164 h 606722"/>
              <a:gd name="connsiteX225" fmla="*/ 312497 w 607639"/>
              <a:gd name="connsiteY225" fmla="*/ 512164 h 606722"/>
              <a:gd name="connsiteX226" fmla="*/ 312497 w 607639"/>
              <a:gd name="connsiteY226" fmla="*/ 542024 h 606722"/>
              <a:gd name="connsiteX227" fmla="*/ 322466 w 607639"/>
              <a:gd name="connsiteY227" fmla="*/ 542024 h 606722"/>
              <a:gd name="connsiteX228" fmla="*/ 322466 w 607639"/>
              <a:gd name="connsiteY228" fmla="*/ 560687 h 606722"/>
              <a:gd name="connsiteX229" fmla="*/ 312497 w 607639"/>
              <a:gd name="connsiteY229" fmla="*/ 560687 h 606722"/>
              <a:gd name="connsiteX230" fmla="*/ 312497 w 607639"/>
              <a:gd name="connsiteY230" fmla="*/ 588059 h 606722"/>
              <a:gd name="connsiteX231" fmla="*/ 322466 w 607639"/>
              <a:gd name="connsiteY231" fmla="*/ 588059 h 606722"/>
              <a:gd name="connsiteX232" fmla="*/ 322466 w 607639"/>
              <a:gd name="connsiteY232" fmla="*/ 606722 h 606722"/>
              <a:gd name="connsiteX233" fmla="*/ 312497 w 607639"/>
              <a:gd name="connsiteY233" fmla="*/ 606722 h 606722"/>
              <a:gd name="connsiteX234" fmla="*/ 293806 w 607639"/>
              <a:gd name="connsiteY234" fmla="*/ 606722 h 606722"/>
              <a:gd name="connsiteX235" fmla="*/ 285084 w 607639"/>
              <a:gd name="connsiteY235" fmla="*/ 606722 h 606722"/>
              <a:gd name="connsiteX236" fmla="*/ 285084 w 607639"/>
              <a:gd name="connsiteY236" fmla="*/ 588059 h 606722"/>
              <a:gd name="connsiteX237" fmla="*/ 293806 w 607639"/>
              <a:gd name="connsiteY237" fmla="*/ 588059 h 606722"/>
              <a:gd name="connsiteX238" fmla="*/ 293806 w 607639"/>
              <a:gd name="connsiteY238" fmla="*/ 560687 h 606722"/>
              <a:gd name="connsiteX239" fmla="*/ 285084 w 607639"/>
              <a:gd name="connsiteY239" fmla="*/ 560687 h 606722"/>
              <a:gd name="connsiteX240" fmla="*/ 285084 w 607639"/>
              <a:gd name="connsiteY240" fmla="*/ 542024 h 606722"/>
              <a:gd name="connsiteX241" fmla="*/ 293806 w 607639"/>
              <a:gd name="connsiteY241" fmla="*/ 542024 h 606722"/>
              <a:gd name="connsiteX242" fmla="*/ 293806 w 607639"/>
              <a:gd name="connsiteY242" fmla="*/ 512164 h 606722"/>
              <a:gd name="connsiteX243" fmla="*/ 285084 w 607639"/>
              <a:gd name="connsiteY243" fmla="*/ 512164 h 606722"/>
              <a:gd name="connsiteX244" fmla="*/ 285084 w 607639"/>
              <a:gd name="connsiteY244" fmla="*/ 493590 h 606722"/>
              <a:gd name="connsiteX245" fmla="*/ 293806 w 607639"/>
              <a:gd name="connsiteY245" fmla="*/ 493590 h 606722"/>
              <a:gd name="connsiteX246" fmla="*/ 293806 w 607639"/>
              <a:gd name="connsiteY246" fmla="*/ 464973 h 606722"/>
              <a:gd name="connsiteX247" fmla="*/ 285084 w 607639"/>
              <a:gd name="connsiteY247" fmla="*/ 464973 h 606722"/>
              <a:gd name="connsiteX248" fmla="*/ 285084 w 607639"/>
              <a:gd name="connsiteY248" fmla="*/ 446310 h 606722"/>
              <a:gd name="connsiteX249" fmla="*/ 293806 w 607639"/>
              <a:gd name="connsiteY249" fmla="*/ 446310 h 606722"/>
              <a:gd name="connsiteX250" fmla="*/ 293806 w 607639"/>
              <a:gd name="connsiteY250" fmla="*/ 417693 h 606722"/>
              <a:gd name="connsiteX251" fmla="*/ 285084 w 607639"/>
              <a:gd name="connsiteY251" fmla="*/ 417693 h 606722"/>
              <a:gd name="connsiteX252" fmla="*/ 285084 w 607639"/>
              <a:gd name="connsiteY252" fmla="*/ 399030 h 606722"/>
              <a:gd name="connsiteX253" fmla="*/ 293806 w 607639"/>
              <a:gd name="connsiteY253" fmla="*/ 399030 h 606722"/>
              <a:gd name="connsiteX254" fmla="*/ 293806 w 607639"/>
              <a:gd name="connsiteY254" fmla="*/ 369259 h 606722"/>
              <a:gd name="connsiteX255" fmla="*/ 285084 w 607639"/>
              <a:gd name="connsiteY255" fmla="*/ 369259 h 606722"/>
              <a:gd name="connsiteX256" fmla="*/ 285084 w 607639"/>
              <a:gd name="connsiteY256" fmla="*/ 350596 h 606722"/>
              <a:gd name="connsiteX257" fmla="*/ 293806 w 607639"/>
              <a:gd name="connsiteY257" fmla="*/ 350596 h 606722"/>
              <a:gd name="connsiteX258" fmla="*/ 293806 w 607639"/>
              <a:gd name="connsiteY258" fmla="*/ 313270 h 606722"/>
              <a:gd name="connsiteX259" fmla="*/ 256513 w 607639"/>
              <a:gd name="connsiteY259" fmla="*/ 313270 h 606722"/>
              <a:gd name="connsiteX260" fmla="*/ 256513 w 607639"/>
              <a:gd name="connsiteY260" fmla="*/ 321979 h 606722"/>
              <a:gd name="connsiteX261" fmla="*/ 237822 w 607639"/>
              <a:gd name="connsiteY261" fmla="*/ 321979 h 606722"/>
              <a:gd name="connsiteX262" fmla="*/ 237822 w 607639"/>
              <a:gd name="connsiteY262" fmla="*/ 313270 h 606722"/>
              <a:gd name="connsiteX263" fmla="*/ 207916 w 607639"/>
              <a:gd name="connsiteY263" fmla="*/ 313270 h 606722"/>
              <a:gd name="connsiteX264" fmla="*/ 207916 w 607639"/>
              <a:gd name="connsiteY264" fmla="*/ 321979 h 606722"/>
              <a:gd name="connsiteX265" fmla="*/ 189225 w 607639"/>
              <a:gd name="connsiteY265" fmla="*/ 321979 h 606722"/>
              <a:gd name="connsiteX266" fmla="*/ 189225 w 607639"/>
              <a:gd name="connsiteY266" fmla="*/ 313270 h 606722"/>
              <a:gd name="connsiteX267" fmla="*/ 160654 w 607639"/>
              <a:gd name="connsiteY267" fmla="*/ 313270 h 606722"/>
              <a:gd name="connsiteX268" fmla="*/ 160654 w 607639"/>
              <a:gd name="connsiteY268" fmla="*/ 321979 h 606722"/>
              <a:gd name="connsiteX269" fmla="*/ 141963 w 607639"/>
              <a:gd name="connsiteY269" fmla="*/ 321979 h 606722"/>
              <a:gd name="connsiteX270" fmla="*/ 141963 w 607639"/>
              <a:gd name="connsiteY270" fmla="*/ 313270 h 606722"/>
              <a:gd name="connsiteX271" fmla="*/ 113304 w 607639"/>
              <a:gd name="connsiteY271" fmla="*/ 313270 h 606722"/>
              <a:gd name="connsiteX272" fmla="*/ 113304 w 607639"/>
              <a:gd name="connsiteY272" fmla="*/ 321979 h 606722"/>
              <a:gd name="connsiteX273" fmla="*/ 94612 w 607639"/>
              <a:gd name="connsiteY273" fmla="*/ 321979 h 606722"/>
              <a:gd name="connsiteX274" fmla="*/ 94612 w 607639"/>
              <a:gd name="connsiteY274" fmla="*/ 313270 h 606722"/>
              <a:gd name="connsiteX275" fmla="*/ 64707 w 607639"/>
              <a:gd name="connsiteY275" fmla="*/ 313270 h 606722"/>
              <a:gd name="connsiteX276" fmla="*/ 64707 w 607639"/>
              <a:gd name="connsiteY276" fmla="*/ 321979 h 606722"/>
              <a:gd name="connsiteX277" fmla="*/ 46105 w 607639"/>
              <a:gd name="connsiteY277" fmla="*/ 321979 h 606722"/>
              <a:gd name="connsiteX278" fmla="*/ 46105 w 607639"/>
              <a:gd name="connsiteY278" fmla="*/ 313270 h 606722"/>
              <a:gd name="connsiteX279" fmla="*/ 18691 w 607639"/>
              <a:gd name="connsiteY279" fmla="*/ 313270 h 606722"/>
              <a:gd name="connsiteX280" fmla="*/ 18691 w 607639"/>
              <a:gd name="connsiteY280" fmla="*/ 321979 h 606722"/>
              <a:gd name="connsiteX281" fmla="*/ 0 w 607639"/>
              <a:gd name="connsiteY281" fmla="*/ 321979 h 606722"/>
              <a:gd name="connsiteX282" fmla="*/ 0 w 607639"/>
              <a:gd name="connsiteY282" fmla="*/ 313270 h 606722"/>
              <a:gd name="connsiteX283" fmla="*/ 0 w 607639"/>
              <a:gd name="connsiteY283" fmla="*/ 294607 h 606722"/>
              <a:gd name="connsiteX284" fmla="*/ 0 w 607639"/>
              <a:gd name="connsiteY284" fmla="*/ 284653 h 606722"/>
              <a:gd name="connsiteX285" fmla="*/ 18691 w 607639"/>
              <a:gd name="connsiteY285" fmla="*/ 284653 h 606722"/>
              <a:gd name="connsiteX286" fmla="*/ 18691 w 607639"/>
              <a:gd name="connsiteY286" fmla="*/ 294607 h 606722"/>
              <a:gd name="connsiteX287" fmla="*/ 46105 w 607639"/>
              <a:gd name="connsiteY287" fmla="*/ 294607 h 606722"/>
              <a:gd name="connsiteX288" fmla="*/ 46105 w 607639"/>
              <a:gd name="connsiteY288" fmla="*/ 284653 h 606722"/>
              <a:gd name="connsiteX289" fmla="*/ 64707 w 607639"/>
              <a:gd name="connsiteY289" fmla="*/ 284653 h 606722"/>
              <a:gd name="connsiteX290" fmla="*/ 64707 w 607639"/>
              <a:gd name="connsiteY290" fmla="*/ 294607 h 606722"/>
              <a:gd name="connsiteX291" fmla="*/ 94612 w 607639"/>
              <a:gd name="connsiteY291" fmla="*/ 294607 h 606722"/>
              <a:gd name="connsiteX292" fmla="*/ 94612 w 607639"/>
              <a:gd name="connsiteY292" fmla="*/ 284653 h 606722"/>
              <a:gd name="connsiteX293" fmla="*/ 113304 w 607639"/>
              <a:gd name="connsiteY293" fmla="*/ 284653 h 606722"/>
              <a:gd name="connsiteX294" fmla="*/ 113304 w 607639"/>
              <a:gd name="connsiteY294" fmla="*/ 294607 h 606722"/>
              <a:gd name="connsiteX295" fmla="*/ 141963 w 607639"/>
              <a:gd name="connsiteY295" fmla="*/ 294607 h 606722"/>
              <a:gd name="connsiteX296" fmla="*/ 141963 w 607639"/>
              <a:gd name="connsiteY296" fmla="*/ 284653 h 606722"/>
              <a:gd name="connsiteX297" fmla="*/ 160654 w 607639"/>
              <a:gd name="connsiteY297" fmla="*/ 284653 h 606722"/>
              <a:gd name="connsiteX298" fmla="*/ 160654 w 607639"/>
              <a:gd name="connsiteY298" fmla="*/ 294607 h 606722"/>
              <a:gd name="connsiteX299" fmla="*/ 189225 w 607639"/>
              <a:gd name="connsiteY299" fmla="*/ 294607 h 606722"/>
              <a:gd name="connsiteX300" fmla="*/ 189225 w 607639"/>
              <a:gd name="connsiteY300" fmla="*/ 284653 h 606722"/>
              <a:gd name="connsiteX301" fmla="*/ 207916 w 607639"/>
              <a:gd name="connsiteY301" fmla="*/ 284653 h 606722"/>
              <a:gd name="connsiteX302" fmla="*/ 207916 w 607639"/>
              <a:gd name="connsiteY302" fmla="*/ 294607 h 606722"/>
              <a:gd name="connsiteX303" fmla="*/ 237822 w 607639"/>
              <a:gd name="connsiteY303" fmla="*/ 294607 h 606722"/>
              <a:gd name="connsiteX304" fmla="*/ 237822 w 607639"/>
              <a:gd name="connsiteY304" fmla="*/ 284653 h 606722"/>
              <a:gd name="connsiteX305" fmla="*/ 256513 w 607639"/>
              <a:gd name="connsiteY305" fmla="*/ 284653 h 606722"/>
              <a:gd name="connsiteX306" fmla="*/ 256513 w 607639"/>
              <a:gd name="connsiteY306" fmla="*/ 294607 h 606722"/>
              <a:gd name="connsiteX307" fmla="*/ 293806 w 607639"/>
              <a:gd name="connsiteY307" fmla="*/ 294607 h 606722"/>
              <a:gd name="connsiteX308" fmla="*/ 293806 w 607639"/>
              <a:gd name="connsiteY308" fmla="*/ 256126 h 606722"/>
              <a:gd name="connsiteX309" fmla="*/ 285084 w 607639"/>
              <a:gd name="connsiteY309" fmla="*/ 256126 h 606722"/>
              <a:gd name="connsiteX310" fmla="*/ 285084 w 607639"/>
              <a:gd name="connsiteY310" fmla="*/ 237463 h 606722"/>
              <a:gd name="connsiteX311" fmla="*/ 293806 w 607639"/>
              <a:gd name="connsiteY311" fmla="*/ 237463 h 606722"/>
              <a:gd name="connsiteX312" fmla="*/ 293806 w 607639"/>
              <a:gd name="connsiteY312" fmla="*/ 208846 h 606722"/>
              <a:gd name="connsiteX313" fmla="*/ 285084 w 607639"/>
              <a:gd name="connsiteY313" fmla="*/ 208846 h 606722"/>
              <a:gd name="connsiteX314" fmla="*/ 285084 w 607639"/>
              <a:gd name="connsiteY314" fmla="*/ 190184 h 606722"/>
              <a:gd name="connsiteX315" fmla="*/ 293806 w 607639"/>
              <a:gd name="connsiteY315" fmla="*/ 190184 h 606722"/>
              <a:gd name="connsiteX316" fmla="*/ 293806 w 607639"/>
              <a:gd name="connsiteY316" fmla="*/ 161656 h 606722"/>
              <a:gd name="connsiteX317" fmla="*/ 285084 w 607639"/>
              <a:gd name="connsiteY317" fmla="*/ 161656 h 606722"/>
              <a:gd name="connsiteX318" fmla="*/ 285084 w 607639"/>
              <a:gd name="connsiteY318" fmla="*/ 142993 h 606722"/>
              <a:gd name="connsiteX319" fmla="*/ 293806 w 607639"/>
              <a:gd name="connsiteY319" fmla="*/ 142993 h 606722"/>
              <a:gd name="connsiteX320" fmla="*/ 293806 w 607639"/>
              <a:gd name="connsiteY320" fmla="*/ 113132 h 606722"/>
              <a:gd name="connsiteX321" fmla="*/ 285084 w 607639"/>
              <a:gd name="connsiteY321" fmla="*/ 113132 h 606722"/>
              <a:gd name="connsiteX322" fmla="*/ 285084 w 607639"/>
              <a:gd name="connsiteY322" fmla="*/ 94470 h 606722"/>
              <a:gd name="connsiteX323" fmla="*/ 293806 w 607639"/>
              <a:gd name="connsiteY323" fmla="*/ 94470 h 606722"/>
              <a:gd name="connsiteX324" fmla="*/ 293806 w 607639"/>
              <a:gd name="connsiteY324" fmla="*/ 65853 h 606722"/>
              <a:gd name="connsiteX325" fmla="*/ 285084 w 607639"/>
              <a:gd name="connsiteY325" fmla="*/ 65853 h 606722"/>
              <a:gd name="connsiteX326" fmla="*/ 285084 w 607639"/>
              <a:gd name="connsiteY326" fmla="*/ 47279 h 606722"/>
              <a:gd name="connsiteX327" fmla="*/ 293806 w 607639"/>
              <a:gd name="connsiteY327" fmla="*/ 47279 h 606722"/>
              <a:gd name="connsiteX328" fmla="*/ 293806 w 607639"/>
              <a:gd name="connsiteY328" fmla="*/ 18663 h 606722"/>
              <a:gd name="connsiteX329" fmla="*/ 285084 w 607639"/>
              <a:gd name="connsiteY329" fmla="*/ 1866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607639" h="606722">
                <a:moveTo>
                  <a:pt x="27379" y="588093"/>
                </a:moveTo>
                <a:lnTo>
                  <a:pt x="85878" y="588093"/>
                </a:lnTo>
                <a:lnTo>
                  <a:pt x="85878" y="606722"/>
                </a:lnTo>
                <a:lnTo>
                  <a:pt x="27379" y="606722"/>
                </a:lnTo>
                <a:close/>
                <a:moveTo>
                  <a:pt x="0" y="588093"/>
                </a:moveTo>
                <a:lnTo>
                  <a:pt x="18700" y="588093"/>
                </a:lnTo>
                <a:lnTo>
                  <a:pt x="18700" y="606722"/>
                </a:lnTo>
                <a:lnTo>
                  <a:pt x="0" y="606722"/>
                </a:lnTo>
                <a:close/>
                <a:moveTo>
                  <a:pt x="27379" y="560713"/>
                </a:moveTo>
                <a:lnTo>
                  <a:pt x="85878" y="560713"/>
                </a:lnTo>
                <a:lnTo>
                  <a:pt x="85878" y="579342"/>
                </a:lnTo>
                <a:lnTo>
                  <a:pt x="27379" y="579342"/>
                </a:lnTo>
                <a:close/>
                <a:moveTo>
                  <a:pt x="0" y="560713"/>
                </a:moveTo>
                <a:lnTo>
                  <a:pt x="18700" y="560713"/>
                </a:lnTo>
                <a:lnTo>
                  <a:pt x="18700" y="579342"/>
                </a:lnTo>
                <a:lnTo>
                  <a:pt x="0" y="579342"/>
                </a:lnTo>
                <a:close/>
                <a:moveTo>
                  <a:pt x="27379" y="530864"/>
                </a:moveTo>
                <a:lnTo>
                  <a:pt x="85878" y="530864"/>
                </a:lnTo>
                <a:lnTo>
                  <a:pt x="85878" y="549493"/>
                </a:lnTo>
                <a:lnTo>
                  <a:pt x="27379" y="549493"/>
                </a:lnTo>
                <a:close/>
                <a:moveTo>
                  <a:pt x="0" y="530864"/>
                </a:moveTo>
                <a:lnTo>
                  <a:pt x="18700" y="530864"/>
                </a:lnTo>
                <a:lnTo>
                  <a:pt x="18700" y="549493"/>
                </a:lnTo>
                <a:lnTo>
                  <a:pt x="0" y="549493"/>
                </a:lnTo>
                <a:close/>
                <a:moveTo>
                  <a:pt x="417580" y="483748"/>
                </a:moveTo>
                <a:cubicBezTo>
                  <a:pt x="401824" y="483748"/>
                  <a:pt x="389006" y="496547"/>
                  <a:pt x="389006" y="512280"/>
                </a:cubicBezTo>
                <a:cubicBezTo>
                  <a:pt x="389006" y="527923"/>
                  <a:pt x="401824" y="540723"/>
                  <a:pt x="417580" y="540723"/>
                </a:cubicBezTo>
                <a:cubicBezTo>
                  <a:pt x="433247" y="540723"/>
                  <a:pt x="446066" y="527923"/>
                  <a:pt x="446066" y="512280"/>
                </a:cubicBezTo>
                <a:cubicBezTo>
                  <a:pt x="446066" y="496547"/>
                  <a:pt x="433247" y="483748"/>
                  <a:pt x="417580" y="483748"/>
                </a:cubicBezTo>
                <a:close/>
                <a:moveTo>
                  <a:pt x="541060" y="474300"/>
                </a:moveTo>
                <a:cubicBezTo>
                  <a:pt x="535810" y="474300"/>
                  <a:pt x="531539" y="478564"/>
                  <a:pt x="531539" y="483717"/>
                </a:cubicBezTo>
                <a:cubicBezTo>
                  <a:pt x="531539" y="488958"/>
                  <a:pt x="535810" y="493223"/>
                  <a:pt x="541060" y="493223"/>
                </a:cubicBezTo>
                <a:cubicBezTo>
                  <a:pt x="546310" y="493223"/>
                  <a:pt x="550581" y="488958"/>
                  <a:pt x="550581" y="483717"/>
                </a:cubicBezTo>
                <a:cubicBezTo>
                  <a:pt x="550581" y="478564"/>
                  <a:pt x="546310" y="474300"/>
                  <a:pt x="541060" y="474300"/>
                </a:cubicBezTo>
                <a:close/>
                <a:moveTo>
                  <a:pt x="208627" y="464832"/>
                </a:moveTo>
                <a:cubicBezTo>
                  <a:pt x="203377" y="464832"/>
                  <a:pt x="199106" y="469098"/>
                  <a:pt x="199106" y="474341"/>
                </a:cubicBezTo>
                <a:cubicBezTo>
                  <a:pt x="199106" y="479585"/>
                  <a:pt x="203377" y="483761"/>
                  <a:pt x="208627" y="483761"/>
                </a:cubicBezTo>
                <a:cubicBezTo>
                  <a:pt x="213877" y="483761"/>
                  <a:pt x="218059" y="479585"/>
                  <a:pt x="218059" y="474341"/>
                </a:cubicBezTo>
                <a:cubicBezTo>
                  <a:pt x="218059" y="469098"/>
                  <a:pt x="213877" y="464832"/>
                  <a:pt x="208627" y="464832"/>
                </a:cubicBezTo>
                <a:close/>
                <a:moveTo>
                  <a:pt x="417580" y="464815"/>
                </a:moveTo>
                <a:cubicBezTo>
                  <a:pt x="443751" y="464815"/>
                  <a:pt x="465026" y="486059"/>
                  <a:pt x="465026" y="512280"/>
                </a:cubicBezTo>
                <a:cubicBezTo>
                  <a:pt x="465026" y="538412"/>
                  <a:pt x="443751" y="559655"/>
                  <a:pt x="417580" y="559655"/>
                </a:cubicBezTo>
                <a:cubicBezTo>
                  <a:pt x="391320" y="559655"/>
                  <a:pt x="370045" y="538412"/>
                  <a:pt x="370045" y="512280"/>
                </a:cubicBezTo>
                <a:cubicBezTo>
                  <a:pt x="370045" y="486059"/>
                  <a:pt x="391320" y="464815"/>
                  <a:pt x="417580" y="464815"/>
                </a:cubicBezTo>
                <a:close/>
                <a:moveTo>
                  <a:pt x="541060" y="455288"/>
                </a:moveTo>
                <a:cubicBezTo>
                  <a:pt x="556809" y="455288"/>
                  <a:pt x="569533" y="468081"/>
                  <a:pt x="569533" y="483717"/>
                </a:cubicBezTo>
                <a:cubicBezTo>
                  <a:pt x="569533" y="499441"/>
                  <a:pt x="556809" y="512234"/>
                  <a:pt x="541060" y="512234"/>
                </a:cubicBezTo>
                <a:cubicBezTo>
                  <a:pt x="525311" y="512234"/>
                  <a:pt x="512587" y="499441"/>
                  <a:pt x="512587" y="483717"/>
                </a:cubicBezTo>
                <a:cubicBezTo>
                  <a:pt x="512587" y="468081"/>
                  <a:pt x="525311" y="455288"/>
                  <a:pt x="541060" y="455288"/>
                </a:cubicBezTo>
                <a:close/>
                <a:moveTo>
                  <a:pt x="208627" y="445903"/>
                </a:moveTo>
                <a:cubicBezTo>
                  <a:pt x="224287" y="445903"/>
                  <a:pt x="237100" y="458611"/>
                  <a:pt x="237100" y="474341"/>
                </a:cubicBezTo>
                <a:cubicBezTo>
                  <a:pt x="237100" y="489982"/>
                  <a:pt x="224287" y="502779"/>
                  <a:pt x="208627" y="502779"/>
                </a:cubicBezTo>
                <a:cubicBezTo>
                  <a:pt x="192878" y="502779"/>
                  <a:pt x="180154" y="489982"/>
                  <a:pt x="180154" y="474341"/>
                </a:cubicBezTo>
                <a:cubicBezTo>
                  <a:pt x="180154" y="458611"/>
                  <a:pt x="192878" y="445903"/>
                  <a:pt x="208627" y="445903"/>
                </a:cubicBezTo>
                <a:close/>
                <a:moveTo>
                  <a:pt x="132628" y="398442"/>
                </a:moveTo>
                <a:cubicBezTo>
                  <a:pt x="127378" y="398442"/>
                  <a:pt x="123107" y="402707"/>
                  <a:pt x="123107" y="407948"/>
                </a:cubicBezTo>
                <a:cubicBezTo>
                  <a:pt x="123107" y="413190"/>
                  <a:pt x="127378" y="417365"/>
                  <a:pt x="132628" y="417365"/>
                </a:cubicBezTo>
                <a:cubicBezTo>
                  <a:pt x="137878" y="417365"/>
                  <a:pt x="142149" y="413190"/>
                  <a:pt x="142149" y="407948"/>
                </a:cubicBezTo>
                <a:cubicBezTo>
                  <a:pt x="142149" y="402707"/>
                  <a:pt x="137878" y="398442"/>
                  <a:pt x="132628" y="398442"/>
                </a:cubicBezTo>
                <a:close/>
                <a:moveTo>
                  <a:pt x="132628" y="379431"/>
                </a:moveTo>
                <a:cubicBezTo>
                  <a:pt x="148377" y="379431"/>
                  <a:pt x="161101" y="392224"/>
                  <a:pt x="161101" y="407948"/>
                </a:cubicBezTo>
                <a:cubicBezTo>
                  <a:pt x="161101" y="423584"/>
                  <a:pt x="148377" y="436377"/>
                  <a:pt x="132628" y="436377"/>
                </a:cubicBezTo>
                <a:cubicBezTo>
                  <a:pt x="116879" y="436377"/>
                  <a:pt x="104155" y="423584"/>
                  <a:pt x="104155" y="407948"/>
                </a:cubicBezTo>
                <a:cubicBezTo>
                  <a:pt x="104155" y="392224"/>
                  <a:pt x="116879" y="379431"/>
                  <a:pt x="132628" y="379431"/>
                </a:cubicBezTo>
                <a:close/>
                <a:moveTo>
                  <a:pt x="446079" y="379377"/>
                </a:moveTo>
                <a:cubicBezTo>
                  <a:pt x="440829" y="379377"/>
                  <a:pt x="436558" y="383642"/>
                  <a:pt x="436558" y="388886"/>
                </a:cubicBezTo>
                <a:cubicBezTo>
                  <a:pt x="436558" y="394129"/>
                  <a:pt x="440829" y="398395"/>
                  <a:pt x="446079" y="398395"/>
                </a:cubicBezTo>
                <a:cubicBezTo>
                  <a:pt x="451329" y="398395"/>
                  <a:pt x="455511" y="394129"/>
                  <a:pt x="455511" y="388886"/>
                </a:cubicBezTo>
                <a:cubicBezTo>
                  <a:pt x="455511" y="383642"/>
                  <a:pt x="451329" y="379377"/>
                  <a:pt x="446079" y="379377"/>
                </a:cubicBezTo>
                <a:close/>
                <a:moveTo>
                  <a:pt x="246635" y="370004"/>
                </a:moveTo>
                <a:cubicBezTo>
                  <a:pt x="241380" y="370004"/>
                  <a:pt x="237106" y="374269"/>
                  <a:pt x="237106" y="379421"/>
                </a:cubicBezTo>
                <a:cubicBezTo>
                  <a:pt x="237106" y="384663"/>
                  <a:pt x="241380" y="388927"/>
                  <a:pt x="246635" y="388927"/>
                </a:cubicBezTo>
                <a:cubicBezTo>
                  <a:pt x="251800" y="388927"/>
                  <a:pt x="256075" y="384663"/>
                  <a:pt x="256075" y="379421"/>
                </a:cubicBezTo>
                <a:cubicBezTo>
                  <a:pt x="256075" y="374269"/>
                  <a:pt x="251800" y="370004"/>
                  <a:pt x="246635" y="370004"/>
                </a:cubicBezTo>
                <a:close/>
                <a:moveTo>
                  <a:pt x="446079" y="360448"/>
                </a:moveTo>
                <a:cubicBezTo>
                  <a:pt x="461739" y="360448"/>
                  <a:pt x="474552" y="373245"/>
                  <a:pt x="474552" y="388886"/>
                </a:cubicBezTo>
                <a:cubicBezTo>
                  <a:pt x="474552" y="404616"/>
                  <a:pt x="461739" y="417324"/>
                  <a:pt x="446079" y="417324"/>
                </a:cubicBezTo>
                <a:cubicBezTo>
                  <a:pt x="430330" y="417324"/>
                  <a:pt x="417606" y="404616"/>
                  <a:pt x="417606" y="388886"/>
                </a:cubicBezTo>
                <a:cubicBezTo>
                  <a:pt x="417606" y="373245"/>
                  <a:pt x="430330" y="360448"/>
                  <a:pt x="446079" y="360448"/>
                </a:cubicBezTo>
                <a:close/>
                <a:moveTo>
                  <a:pt x="246635" y="350993"/>
                </a:moveTo>
                <a:cubicBezTo>
                  <a:pt x="262309" y="350993"/>
                  <a:pt x="275134" y="363786"/>
                  <a:pt x="275134" y="379421"/>
                </a:cubicBezTo>
                <a:cubicBezTo>
                  <a:pt x="275134" y="395146"/>
                  <a:pt x="262309" y="407939"/>
                  <a:pt x="246635" y="407939"/>
                </a:cubicBezTo>
                <a:cubicBezTo>
                  <a:pt x="230871" y="407939"/>
                  <a:pt x="218047" y="395146"/>
                  <a:pt x="218047" y="379421"/>
                </a:cubicBezTo>
                <a:cubicBezTo>
                  <a:pt x="218047" y="363786"/>
                  <a:pt x="230871" y="350993"/>
                  <a:pt x="246635" y="350993"/>
                </a:cubicBezTo>
                <a:close/>
                <a:moveTo>
                  <a:pt x="398554" y="218206"/>
                </a:moveTo>
                <a:cubicBezTo>
                  <a:pt x="393297" y="218206"/>
                  <a:pt x="389021" y="222471"/>
                  <a:pt x="389021" y="227715"/>
                </a:cubicBezTo>
                <a:cubicBezTo>
                  <a:pt x="389021" y="232958"/>
                  <a:pt x="393297" y="237224"/>
                  <a:pt x="398554" y="237224"/>
                </a:cubicBezTo>
                <a:cubicBezTo>
                  <a:pt x="403810" y="237224"/>
                  <a:pt x="408086" y="232958"/>
                  <a:pt x="408086" y="227715"/>
                </a:cubicBezTo>
                <a:cubicBezTo>
                  <a:pt x="408086" y="222471"/>
                  <a:pt x="403810" y="218206"/>
                  <a:pt x="398554" y="218206"/>
                </a:cubicBezTo>
                <a:close/>
                <a:moveTo>
                  <a:pt x="398554" y="199277"/>
                </a:moveTo>
                <a:cubicBezTo>
                  <a:pt x="414322" y="199277"/>
                  <a:pt x="427062" y="211985"/>
                  <a:pt x="427062" y="227715"/>
                </a:cubicBezTo>
                <a:cubicBezTo>
                  <a:pt x="427062" y="243356"/>
                  <a:pt x="414322" y="256153"/>
                  <a:pt x="398554" y="256153"/>
                </a:cubicBezTo>
                <a:cubicBezTo>
                  <a:pt x="382874" y="256153"/>
                  <a:pt x="370045" y="243356"/>
                  <a:pt x="370045" y="227715"/>
                </a:cubicBezTo>
                <a:cubicBezTo>
                  <a:pt x="370045" y="211985"/>
                  <a:pt x="382874" y="199277"/>
                  <a:pt x="398554" y="199277"/>
                </a:cubicBezTo>
                <a:close/>
                <a:moveTo>
                  <a:pt x="75655" y="180242"/>
                </a:moveTo>
                <a:cubicBezTo>
                  <a:pt x="70400" y="180242"/>
                  <a:pt x="66126" y="184507"/>
                  <a:pt x="66126" y="189751"/>
                </a:cubicBezTo>
                <a:cubicBezTo>
                  <a:pt x="66126" y="194994"/>
                  <a:pt x="70400" y="199260"/>
                  <a:pt x="75655" y="199260"/>
                </a:cubicBezTo>
                <a:cubicBezTo>
                  <a:pt x="80820" y="199260"/>
                  <a:pt x="85095" y="194994"/>
                  <a:pt x="85095" y="189751"/>
                </a:cubicBezTo>
                <a:cubicBezTo>
                  <a:pt x="85095" y="184507"/>
                  <a:pt x="80820" y="180242"/>
                  <a:pt x="75655" y="180242"/>
                </a:cubicBezTo>
                <a:close/>
                <a:moveTo>
                  <a:pt x="75655" y="161313"/>
                </a:moveTo>
                <a:cubicBezTo>
                  <a:pt x="91329" y="161313"/>
                  <a:pt x="104154" y="174110"/>
                  <a:pt x="104154" y="189751"/>
                </a:cubicBezTo>
                <a:cubicBezTo>
                  <a:pt x="104154" y="205481"/>
                  <a:pt x="91329" y="218189"/>
                  <a:pt x="75655" y="218189"/>
                </a:cubicBezTo>
                <a:cubicBezTo>
                  <a:pt x="59891" y="218189"/>
                  <a:pt x="47067" y="205481"/>
                  <a:pt x="47067" y="189751"/>
                </a:cubicBezTo>
                <a:cubicBezTo>
                  <a:pt x="47067" y="174110"/>
                  <a:pt x="59891" y="161313"/>
                  <a:pt x="75655" y="161313"/>
                </a:cubicBezTo>
                <a:close/>
                <a:moveTo>
                  <a:pt x="522088" y="142280"/>
                </a:moveTo>
                <a:cubicBezTo>
                  <a:pt x="506332" y="142280"/>
                  <a:pt x="493514" y="155080"/>
                  <a:pt x="493514" y="170812"/>
                </a:cubicBezTo>
                <a:cubicBezTo>
                  <a:pt x="493514" y="186456"/>
                  <a:pt x="506332" y="199255"/>
                  <a:pt x="522088" y="199255"/>
                </a:cubicBezTo>
                <a:cubicBezTo>
                  <a:pt x="537755" y="199255"/>
                  <a:pt x="550574" y="186456"/>
                  <a:pt x="550574" y="170812"/>
                </a:cubicBezTo>
                <a:cubicBezTo>
                  <a:pt x="550574" y="155080"/>
                  <a:pt x="537755" y="142280"/>
                  <a:pt x="522088" y="142280"/>
                </a:cubicBezTo>
                <a:close/>
                <a:moveTo>
                  <a:pt x="522088" y="123348"/>
                </a:moveTo>
                <a:cubicBezTo>
                  <a:pt x="548259" y="123348"/>
                  <a:pt x="569534" y="144591"/>
                  <a:pt x="569534" y="170812"/>
                </a:cubicBezTo>
                <a:cubicBezTo>
                  <a:pt x="569534" y="196944"/>
                  <a:pt x="548259" y="218188"/>
                  <a:pt x="522088" y="218188"/>
                </a:cubicBezTo>
                <a:cubicBezTo>
                  <a:pt x="495828" y="218188"/>
                  <a:pt x="474553" y="196944"/>
                  <a:pt x="474553" y="170812"/>
                </a:cubicBezTo>
                <a:cubicBezTo>
                  <a:pt x="474553" y="144591"/>
                  <a:pt x="495828" y="123348"/>
                  <a:pt x="522088" y="123348"/>
                </a:cubicBezTo>
                <a:close/>
                <a:moveTo>
                  <a:pt x="222881" y="85402"/>
                </a:moveTo>
                <a:cubicBezTo>
                  <a:pt x="209796" y="85402"/>
                  <a:pt x="199114" y="96066"/>
                  <a:pt x="199114" y="109130"/>
                </a:cubicBezTo>
                <a:cubicBezTo>
                  <a:pt x="199114" y="122193"/>
                  <a:pt x="209796" y="132858"/>
                  <a:pt x="222881" y="132858"/>
                </a:cubicBezTo>
                <a:cubicBezTo>
                  <a:pt x="235967" y="132858"/>
                  <a:pt x="246649" y="122193"/>
                  <a:pt x="246649" y="109130"/>
                </a:cubicBezTo>
                <a:cubicBezTo>
                  <a:pt x="246649" y="96066"/>
                  <a:pt x="235967" y="85402"/>
                  <a:pt x="222881" y="85402"/>
                </a:cubicBezTo>
                <a:close/>
                <a:moveTo>
                  <a:pt x="222881" y="66473"/>
                </a:moveTo>
                <a:cubicBezTo>
                  <a:pt x="246471" y="66473"/>
                  <a:pt x="265609" y="85580"/>
                  <a:pt x="265609" y="109130"/>
                </a:cubicBezTo>
                <a:cubicBezTo>
                  <a:pt x="265609" y="132680"/>
                  <a:pt x="246471" y="151787"/>
                  <a:pt x="222881" y="151787"/>
                </a:cubicBezTo>
                <a:cubicBezTo>
                  <a:pt x="199292" y="151787"/>
                  <a:pt x="180154" y="132680"/>
                  <a:pt x="180154" y="109130"/>
                </a:cubicBezTo>
                <a:cubicBezTo>
                  <a:pt x="180154" y="85580"/>
                  <a:pt x="199292" y="66473"/>
                  <a:pt x="222881" y="66473"/>
                </a:cubicBezTo>
                <a:close/>
                <a:moveTo>
                  <a:pt x="446079" y="56964"/>
                </a:moveTo>
                <a:cubicBezTo>
                  <a:pt x="440829" y="56964"/>
                  <a:pt x="436558" y="61229"/>
                  <a:pt x="436558" y="66473"/>
                </a:cubicBezTo>
                <a:cubicBezTo>
                  <a:pt x="436558" y="71716"/>
                  <a:pt x="440829" y="75893"/>
                  <a:pt x="446079" y="75893"/>
                </a:cubicBezTo>
                <a:cubicBezTo>
                  <a:pt x="451329" y="75893"/>
                  <a:pt x="455511" y="71716"/>
                  <a:pt x="455511" y="66473"/>
                </a:cubicBezTo>
                <a:cubicBezTo>
                  <a:pt x="455511" y="61229"/>
                  <a:pt x="451329" y="56964"/>
                  <a:pt x="446079" y="56964"/>
                </a:cubicBezTo>
                <a:close/>
                <a:moveTo>
                  <a:pt x="446079" y="38035"/>
                </a:moveTo>
                <a:cubicBezTo>
                  <a:pt x="461739" y="38035"/>
                  <a:pt x="474552" y="50743"/>
                  <a:pt x="474552" y="66473"/>
                </a:cubicBezTo>
                <a:cubicBezTo>
                  <a:pt x="474552" y="82114"/>
                  <a:pt x="461739" y="94911"/>
                  <a:pt x="446079" y="94911"/>
                </a:cubicBezTo>
                <a:cubicBezTo>
                  <a:pt x="430330" y="94911"/>
                  <a:pt x="417606" y="82114"/>
                  <a:pt x="417606" y="66473"/>
                </a:cubicBezTo>
                <a:cubicBezTo>
                  <a:pt x="417606" y="50743"/>
                  <a:pt x="430330" y="38035"/>
                  <a:pt x="446079" y="38035"/>
                </a:cubicBezTo>
                <a:close/>
                <a:moveTo>
                  <a:pt x="285084" y="0"/>
                </a:moveTo>
                <a:lnTo>
                  <a:pt x="293806" y="0"/>
                </a:lnTo>
                <a:lnTo>
                  <a:pt x="312497" y="0"/>
                </a:lnTo>
                <a:lnTo>
                  <a:pt x="322466" y="0"/>
                </a:lnTo>
                <a:lnTo>
                  <a:pt x="322466" y="18663"/>
                </a:lnTo>
                <a:lnTo>
                  <a:pt x="312497" y="18663"/>
                </a:lnTo>
                <a:lnTo>
                  <a:pt x="312497" y="47279"/>
                </a:lnTo>
                <a:lnTo>
                  <a:pt x="322466" y="47279"/>
                </a:lnTo>
                <a:lnTo>
                  <a:pt x="322466" y="65853"/>
                </a:lnTo>
                <a:lnTo>
                  <a:pt x="312497" y="65853"/>
                </a:lnTo>
                <a:lnTo>
                  <a:pt x="312497" y="94470"/>
                </a:lnTo>
                <a:lnTo>
                  <a:pt x="322466" y="94470"/>
                </a:lnTo>
                <a:lnTo>
                  <a:pt x="322466" y="113132"/>
                </a:lnTo>
                <a:lnTo>
                  <a:pt x="312497" y="113132"/>
                </a:lnTo>
                <a:lnTo>
                  <a:pt x="312497" y="142993"/>
                </a:lnTo>
                <a:lnTo>
                  <a:pt x="322466" y="142993"/>
                </a:lnTo>
                <a:lnTo>
                  <a:pt x="322466" y="161656"/>
                </a:lnTo>
                <a:lnTo>
                  <a:pt x="312497" y="161656"/>
                </a:lnTo>
                <a:lnTo>
                  <a:pt x="312497" y="190184"/>
                </a:lnTo>
                <a:lnTo>
                  <a:pt x="322466" y="190184"/>
                </a:lnTo>
                <a:lnTo>
                  <a:pt x="322466" y="208846"/>
                </a:lnTo>
                <a:lnTo>
                  <a:pt x="312497" y="208846"/>
                </a:lnTo>
                <a:lnTo>
                  <a:pt x="312497" y="237463"/>
                </a:lnTo>
                <a:lnTo>
                  <a:pt x="322466" y="237463"/>
                </a:lnTo>
                <a:lnTo>
                  <a:pt x="322466" y="256126"/>
                </a:lnTo>
                <a:lnTo>
                  <a:pt x="312497" y="256126"/>
                </a:lnTo>
                <a:lnTo>
                  <a:pt x="312497" y="294607"/>
                </a:lnTo>
                <a:lnTo>
                  <a:pt x="351126" y="294607"/>
                </a:lnTo>
                <a:lnTo>
                  <a:pt x="351126" y="284653"/>
                </a:lnTo>
                <a:lnTo>
                  <a:pt x="369817" y="284653"/>
                </a:lnTo>
                <a:lnTo>
                  <a:pt x="369817" y="294607"/>
                </a:lnTo>
                <a:lnTo>
                  <a:pt x="398477" y="294607"/>
                </a:lnTo>
                <a:lnTo>
                  <a:pt x="398477" y="284653"/>
                </a:lnTo>
                <a:lnTo>
                  <a:pt x="417079" y="284653"/>
                </a:lnTo>
                <a:lnTo>
                  <a:pt x="417079" y="294607"/>
                </a:lnTo>
                <a:lnTo>
                  <a:pt x="445739" y="294607"/>
                </a:lnTo>
                <a:lnTo>
                  <a:pt x="445739" y="284653"/>
                </a:lnTo>
                <a:lnTo>
                  <a:pt x="464430" y="284653"/>
                </a:lnTo>
                <a:lnTo>
                  <a:pt x="464430" y="294607"/>
                </a:lnTo>
                <a:lnTo>
                  <a:pt x="494335" y="294607"/>
                </a:lnTo>
                <a:lnTo>
                  <a:pt x="494335" y="284653"/>
                </a:lnTo>
                <a:lnTo>
                  <a:pt x="512938" y="284653"/>
                </a:lnTo>
                <a:lnTo>
                  <a:pt x="512938" y="294607"/>
                </a:lnTo>
                <a:lnTo>
                  <a:pt x="541597" y="294607"/>
                </a:lnTo>
                <a:lnTo>
                  <a:pt x="541597" y="284653"/>
                </a:lnTo>
                <a:lnTo>
                  <a:pt x="560288" y="284653"/>
                </a:lnTo>
                <a:lnTo>
                  <a:pt x="560288" y="294607"/>
                </a:lnTo>
                <a:lnTo>
                  <a:pt x="588948" y="294607"/>
                </a:lnTo>
                <a:lnTo>
                  <a:pt x="588948" y="284653"/>
                </a:lnTo>
                <a:lnTo>
                  <a:pt x="607639" y="284653"/>
                </a:lnTo>
                <a:lnTo>
                  <a:pt x="607639" y="294607"/>
                </a:lnTo>
                <a:lnTo>
                  <a:pt x="607639" y="313270"/>
                </a:lnTo>
                <a:lnTo>
                  <a:pt x="607639" y="321979"/>
                </a:lnTo>
                <a:lnTo>
                  <a:pt x="588948" y="321979"/>
                </a:lnTo>
                <a:lnTo>
                  <a:pt x="588948" y="313270"/>
                </a:lnTo>
                <a:lnTo>
                  <a:pt x="560288" y="313270"/>
                </a:lnTo>
                <a:lnTo>
                  <a:pt x="560288" y="321979"/>
                </a:lnTo>
                <a:lnTo>
                  <a:pt x="541597" y="321979"/>
                </a:lnTo>
                <a:lnTo>
                  <a:pt x="541597" y="313270"/>
                </a:lnTo>
                <a:lnTo>
                  <a:pt x="512938" y="313270"/>
                </a:lnTo>
                <a:lnTo>
                  <a:pt x="512938" y="321979"/>
                </a:lnTo>
                <a:lnTo>
                  <a:pt x="494335" y="321979"/>
                </a:lnTo>
                <a:lnTo>
                  <a:pt x="494335" y="313270"/>
                </a:lnTo>
                <a:lnTo>
                  <a:pt x="464430" y="313270"/>
                </a:lnTo>
                <a:lnTo>
                  <a:pt x="464430" y="321979"/>
                </a:lnTo>
                <a:lnTo>
                  <a:pt x="445739" y="321979"/>
                </a:lnTo>
                <a:lnTo>
                  <a:pt x="445739" y="313270"/>
                </a:lnTo>
                <a:lnTo>
                  <a:pt x="417079" y="313270"/>
                </a:lnTo>
                <a:lnTo>
                  <a:pt x="417079" y="321979"/>
                </a:lnTo>
                <a:lnTo>
                  <a:pt x="398477" y="321979"/>
                </a:lnTo>
                <a:lnTo>
                  <a:pt x="398477" y="313270"/>
                </a:lnTo>
                <a:lnTo>
                  <a:pt x="369817" y="313270"/>
                </a:lnTo>
                <a:lnTo>
                  <a:pt x="369817" y="321979"/>
                </a:lnTo>
                <a:lnTo>
                  <a:pt x="351126" y="321979"/>
                </a:lnTo>
                <a:lnTo>
                  <a:pt x="351126" y="313270"/>
                </a:lnTo>
                <a:lnTo>
                  <a:pt x="312497" y="313270"/>
                </a:lnTo>
                <a:lnTo>
                  <a:pt x="312497" y="350596"/>
                </a:lnTo>
                <a:lnTo>
                  <a:pt x="322466" y="350596"/>
                </a:lnTo>
                <a:lnTo>
                  <a:pt x="322466" y="369259"/>
                </a:lnTo>
                <a:lnTo>
                  <a:pt x="312497" y="369259"/>
                </a:lnTo>
                <a:lnTo>
                  <a:pt x="312497" y="399030"/>
                </a:lnTo>
                <a:lnTo>
                  <a:pt x="322466" y="399030"/>
                </a:lnTo>
                <a:lnTo>
                  <a:pt x="322466" y="417693"/>
                </a:lnTo>
                <a:lnTo>
                  <a:pt x="312497" y="417693"/>
                </a:lnTo>
                <a:lnTo>
                  <a:pt x="312497" y="446310"/>
                </a:lnTo>
                <a:lnTo>
                  <a:pt x="322466" y="446310"/>
                </a:lnTo>
                <a:lnTo>
                  <a:pt x="322466" y="464973"/>
                </a:lnTo>
                <a:lnTo>
                  <a:pt x="312497" y="464973"/>
                </a:lnTo>
                <a:lnTo>
                  <a:pt x="312497" y="493590"/>
                </a:lnTo>
                <a:lnTo>
                  <a:pt x="322466" y="493590"/>
                </a:lnTo>
                <a:lnTo>
                  <a:pt x="322466" y="512164"/>
                </a:lnTo>
                <a:lnTo>
                  <a:pt x="312497" y="512164"/>
                </a:lnTo>
                <a:lnTo>
                  <a:pt x="312497" y="542024"/>
                </a:lnTo>
                <a:lnTo>
                  <a:pt x="322466" y="542024"/>
                </a:lnTo>
                <a:lnTo>
                  <a:pt x="322466" y="560687"/>
                </a:lnTo>
                <a:lnTo>
                  <a:pt x="312497" y="560687"/>
                </a:lnTo>
                <a:lnTo>
                  <a:pt x="312497" y="588059"/>
                </a:lnTo>
                <a:lnTo>
                  <a:pt x="322466" y="588059"/>
                </a:lnTo>
                <a:lnTo>
                  <a:pt x="322466" y="606722"/>
                </a:lnTo>
                <a:lnTo>
                  <a:pt x="312497" y="606722"/>
                </a:lnTo>
                <a:lnTo>
                  <a:pt x="293806" y="606722"/>
                </a:lnTo>
                <a:lnTo>
                  <a:pt x="285084" y="606722"/>
                </a:lnTo>
                <a:lnTo>
                  <a:pt x="285084" y="588059"/>
                </a:lnTo>
                <a:lnTo>
                  <a:pt x="293806" y="588059"/>
                </a:lnTo>
                <a:lnTo>
                  <a:pt x="293806" y="560687"/>
                </a:lnTo>
                <a:lnTo>
                  <a:pt x="285084" y="560687"/>
                </a:lnTo>
                <a:lnTo>
                  <a:pt x="285084" y="542024"/>
                </a:lnTo>
                <a:lnTo>
                  <a:pt x="293806" y="542024"/>
                </a:lnTo>
                <a:lnTo>
                  <a:pt x="293806" y="512164"/>
                </a:lnTo>
                <a:lnTo>
                  <a:pt x="285084" y="512164"/>
                </a:lnTo>
                <a:lnTo>
                  <a:pt x="285084" y="493590"/>
                </a:lnTo>
                <a:lnTo>
                  <a:pt x="293806" y="493590"/>
                </a:lnTo>
                <a:lnTo>
                  <a:pt x="293806" y="464973"/>
                </a:lnTo>
                <a:lnTo>
                  <a:pt x="285084" y="464973"/>
                </a:lnTo>
                <a:lnTo>
                  <a:pt x="285084" y="446310"/>
                </a:lnTo>
                <a:lnTo>
                  <a:pt x="293806" y="446310"/>
                </a:lnTo>
                <a:lnTo>
                  <a:pt x="293806" y="417693"/>
                </a:lnTo>
                <a:lnTo>
                  <a:pt x="285084" y="417693"/>
                </a:lnTo>
                <a:lnTo>
                  <a:pt x="285084" y="399030"/>
                </a:lnTo>
                <a:lnTo>
                  <a:pt x="293806" y="399030"/>
                </a:lnTo>
                <a:lnTo>
                  <a:pt x="293806" y="369259"/>
                </a:lnTo>
                <a:lnTo>
                  <a:pt x="285084" y="369259"/>
                </a:lnTo>
                <a:lnTo>
                  <a:pt x="285084" y="350596"/>
                </a:lnTo>
                <a:lnTo>
                  <a:pt x="293806" y="350596"/>
                </a:lnTo>
                <a:lnTo>
                  <a:pt x="293806" y="313270"/>
                </a:lnTo>
                <a:lnTo>
                  <a:pt x="256513" y="313270"/>
                </a:lnTo>
                <a:lnTo>
                  <a:pt x="256513" y="321979"/>
                </a:lnTo>
                <a:lnTo>
                  <a:pt x="237822" y="321979"/>
                </a:lnTo>
                <a:lnTo>
                  <a:pt x="237822" y="313270"/>
                </a:lnTo>
                <a:lnTo>
                  <a:pt x="207916" y="313270"/>
                </a:lnTo>
                <a:lnTo>
                  <a:pt x="207916" y="321979"/>
                </a:lnTo>
                <a:lnTo>
                  <a:pt x="189225" y="321979"/>
                </a:lnTo>
                <a:lnTo>
                  <a:pt x="189225" y="313270"/>
                </a:lnTo>
                <a:lnTo>
                  <a:pt x="160654" y="313270"/>
                </a:lnTo>
                <a:lnTo>
                  <a:pt x="160654" y="321979"/>
                </a:lnTo>
                <a:lnTo>
                  <a:pt x="141963" y="321979"/>
                </a:lnTo>
                <a:lnTo>
                  <a:pt x="141963" y="313270"/>
                </a:lnTo>
                <a:lnTo>
                  <a:pt x="113304" y="313270"/>
                </a:lnTo>
                <a:lnTo>
                  <a:pt x="113304" y="321979"/>
                </a:lnTo>
                <a:lnTo>
                  <a:pt x="94612" y="321979"/>
                </a:lnTo>
                <a:lnTo>
                  <a:pt x="94612" y="313270"/>
                </a:lnTo>
                <a:lnTo>
                  <a:pt x="64707" y="313270"/>
                </a:lnTo>
                <a:lnTo>
                  <a:pt x="64707" y="321979"/>
                </a:lnTo>
                <a:lnTo>
                  <a:pt x="46105" y="321979"/>
                </a:lnTo>
                <a:lnTo>
                  <a:pt x="46105" y="313270"/>
                </a:lnTo>
                <a:lnTo>
                  <a:pt x="18691" y="313270"/>
                </a:lnTo>
                <a:lnTo>
                  <a:pt x="18691" y="321979"/>
                </a:lnTo>
                <a:lnTo>
                  <a:pt x="0" y="321979"/>
                </a:lnTo>
                <a:lnTo>
                  <a:pt x="0" y="313270"/>
                </a:lnTo>
                <a:lnTo>
                  <a:pt x="0" y="294607"/>
                </a:lnTo>
                <a:lnTo>
                  <a:pt x="0" y="284653"/>
                </a:lnTo>
                <a:lnTo>
                  <a:pt x="18691" y="284653"/>
                </a:lnTo>
                <a:lnTo>
                  <a:pt x="18691" y="294607"/>
                </a:lnTo>
                <a:lnTo>
                  <a:pt x="46105" y="294607"/>
                </a:lnTo>
                <a:lnTo>
                  <a:pt x="46105" y="284653"/>
                </a:lnTo>
                <a:lnTo>
                  <a:pt x="64707" y="284653"/>
                </a:lnTo>
                <a:lnTo>
                  <a:pt x="64707" y="294607"/>
                </a:lnTo>
                <a:lnTo>
                  <a:pt x="94612" y="294607"/>
                </a:lnTo>
                <a:lnTo>
                  <a:pt x="94612" y="284653"/>
                </a:lnTo>
                <a:lnTo>
                  <a:pt x="113304" y="284653"/>
                </a:lnTo>
                <a:lnTo>
                  <a:pt x="113304" y="294607"/>
                </a:lnTo>
                <a:lnTo>
                  <a:pt x="141963" y="294607"/>
                </a:lnTo>
                <a:lnTo>
                  <a:pt x="141963" y="284653"/>
                </a:lnTo>
                <a:lnTo>
                  <a:pt x="160654" y="284653"/>
                </a:lnTo>
                <a:lnTo>
                  <a:pt x="160654" y="294607"/>
                </a:lnTo>
                <a:lnTo>
                  <a:pt x="189225" y="294607"/>
                </a:lnTo>
                <a:lnTo>
                  <a:pt x="189225" y="284653"/>
                </a:lnTo>
                <a:lnTo>
                  <a:pt x="207916" y="284653"/>
                </a:lnTo>
                <a:lnTo>
                  <a:pt x="207916" y="294607"/>
                </a:lnTo>
                <a:lnTo>
                  <a:pt x="237822" y="294607"/>
                </a:lnTo>
                <a:lnTo>
                  <a:pt x="237822" y="284653"/>
                </a:lnTo>
                <a:lnTo>
                  <a:pt x="256513" y="284653"/>
                </a:lnTo>
                <a:lnTo>
                  <a:pt x="256513" y="294607"/>
                </a:lnTo>
                <a:lnTo>
                  <a:pt x="293806" y="294607"/>
                </a:lnTo>
                <a:lnTo>
                  <a:pt x="293806" y="256126"/>
                </a:lnTo>
                <a:lnTo>
                  <a:pt x="285084" y="256126"/>
                </a:lnTo>
                <a:lnTo>
                  <a:pt x="285084" y="237463"/>
                </a:lnTo>
                <a:lnTo>
                  <a:pt x="293806" y="237463"/>
                </a:lnTo>
                <a:lnTo>
                  <a:pt x="293806" y="208846"/>
                </a:lnTo>
                <a:lnTo>
                  <a:pt x="285084" y="208846"/>
                </a:lnTo>
                <a:lnTo>
                  <a:pt x="285084" y="190184"/>
                </a:lnTo>
                <a:lnTo>
                  <a:pt x="293806" y="190184"/>
                </a:lnTo>
                <a:lnTo>
                  <a:pt x="293806" y="161656"/>
                </a:lnTo>
                <a:lnTo>
                  <a:pt x="285084" y="161656"/>
                </a:lnTo>
                <a:lnTo>
                  <a:pt x="285084" y="142993"/>
                </a:lnTo>
                <a:lnTo>
                  <a:pt x="293806" y="142993"/>
                </a:lnTo>
                <a:lnTo>
                  <a:pt x="293806" y="113132"/>
                </a:lnTo>
                <a:lnTo>
                  <a:pt x="285084" y="113132"/>
                </a:lnTo>
                <a:lnTo>
                  <a:pt x="285084" y="94470"/>
                </a:lnTo>
                <a:lnTo>
                  <a:pt x="293806" y="94470"/>
                </a:lnTo>
                <a:lnTo>
                  <a:pt x="293806" y="65853"/>
                </a:lnTo>
                <a:lnTo>
                  <a:pt x="285084" y="65853"/>
                </a:lnTo>
                <a:lnTo>
                  <a:pt x="285084" y="47279"/>
                </a:lnTo>
                <a:lnTo>
                  <a:pt x="293806" y="47279"/>
                </a:lnTo>
                <a:lnTo>
                  <a:pt x="293806" y="18663"/>
                </a:lnTo>
                <a:lnTo>
                  <a:pt x="285084" y="18663"/>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29">
            <a:extLst>
              <a:ext uri="{FF2B5EF4-FFF2-40B4-BE49-F238E27FC236}">
                <a16:creationId xmlns:a16="http://schemas.microsoft.com/office/drawing/2014/main" id="{22BF4F70-B449-CB41-A7BD-78BAE7A9A764}"/>
              </a:ext>
            </a:extLst>
          </p:cNvPr>
          <p:cNvSpPr/>
          <p:nvPr/>
        </p:nvSpPr>
        <p:spPr bwMode="auto">
          <a:xfrm>
            <a:off x="10519744" y="5743021"/>
            <a:ext cx="1408904" cy="484996"/>
          </a:xfrm>
          <a:prstGeom prst="roundRect">
            <a:avLst/>
          </a:prstGeom>
          <a:solidFill>
            <a:schemeClr val="accent2">
              <a:lumMod val="40000"/>
              <a:lumOff val="60000"/>
            </a:schemeClr>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 typeface="Arial" pitchFamily="34" charset="0"/>
              <a:buNone/>
            </a:pPr>
            <a:r>
              <a:rPr lang="zh-CN" altLang="en-US" sz="1600" b="1" dirty="0">
                <a:latin typeface="SimHei" panose="02010609060101010101" pitchFamily="49" charset="-122"/>
                <a:ea typeface="SimHei" panose="02010609060101010101" pitchFamily="49" charset="-122"/>
              </a:rPr>
              <a:t>二维</a:t>
            </a:r>
            <a:r>
              <a:rPr kumimoji="0" lang="zh-CN" altLang="en-US" sz="1600" b="1"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表征向量</a:t>
            </a:r>
          </a:p>
        </p:txBody>
      </p:sp>
      <p:cxnSp>
        <p:nvCxnSpPr>
          <p:cNvPr id="31" name="直线箭头连接符 30">
            <a:extLst>
              <a:ext uri="{FF2B5EF4-FFF2-40B4-BE49-F238E27FC236}">
                <a16:creationId xmlns:a16="http://schemas.microsoft.com/office/drawing/2014/main" id="{58D724D7-177C-554C-A1AD-61F1471756FF}"/>
              </a:ext>
            </a:extLst>
          </p:cNvPr>
          <p:cNvCxnSpPr>
            <a:cxnSpLocks/>
            <a:stCxn id="19" idx="3"/>
            <a:endCxn id="30" idx="1"/>
          </p:cNvCxnSpPr>
          <p:nvPr/>
        </p:nvCxnSpPr>
        <p:spPr bwMode="auto">
          <a:xfrm flipV="1">
            <a:off x="8858301" y="5985519"/>
            <a:ext cx="1661443" cy="7435"/>
          </a:xfrm>
          <a:prstGeom prst="straightConnector1">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sp>
        <p:nvSpPr>
          <p:cNvPr id="32" name="圆角矩形 31">
            <a:extLst>
              <a:ext uri="{FF2B5EF4-FFF2-40B4-BE49-F238E27FC236}">
                <a16:creationId xmlns:a16="http://schemas.microsoft.com/office/drawing/2014/main" id="{BD0E685B-C48E-1D41-A317-312FAC1074C0}"/>
              </a:ext>
            </a:extLst>
          </p:cNvPr>
          <p:cNvSpPr/>
          <p:nvPr/>
        </p:nvSpPr>
        <p:spPr bwMode="auto">
          <a:xfrm>
            <a:off x="9233511" y="5651897"/>
            <a:ext cx="832316" cy="484995"/>
          </a:xfrm>
          <a:prstGeom prst="roundRect">
            <a:avLst/>
          </a:prstGeom>
          <a:noFill/>
          <a:ln w="25400" cap="flat" cmpd="sng" algn="ctr">
            <a:noFill/>
            <a:prstDash val="solid"/>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 typeface="Arial" pitchFamily="34" charset="0"/>
              <a:buNone/>
              <a:tabLst/>
              <a:defRPr/>
            </a:pPr>
            <a:r>
              <a:rPr kumimoji="0" lang="en-US" altLang="zh-CN"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rPr>
              <a:t>PCA</a:t>
            </a:r>
            <a:r>
              <a:rPr kumimoji="0" lang="zh-CN" altLang="en-US" sz="1400" b="1" i="0" u="none" strike="noStrike" kern="0" cap="none" spc="0" normalizeH="0" baseline="0" noProof="0" dirty="0">
                <a:ln>
                  <a:noFill/>
                </a:ln>
                <a:solidFill>
                  <a:srgbClr val="000000"/>
                </a:solidFill>
                <a:effectLst/>
                <a:uLnTx/>
                <a:uFillTx/>
                <a:latin typeface="SimHei" panose="02010609060101010101" pitchFamily="49" charset="-122"/>
                <a:ea typeface="SimHei" panose="02010609060101010101" pitchFamily="49" charset="-122"/>
              </a:rPr>
              <a:t>降维</a:t>
            </a:r>
          </a:p>
        </p:txBody>
      </p:sp>
      <p:sp>
        <p:nvSpPr>
          <p:cNvPr id="33" name="iconfont-10255-5037065">
            <a:extLst>
              <a:ext uri="{FF2B5EF4-FFF2-40B4-BE49-F238E27FC236}">
                <a16:creationId xmlns:a16="http://schemas.microsoft.com/office/drawing/2014/main" id="{59E566DD-329A-3746-BEEA-D5A2B7E91FFC}"/>
              </a:ext>
            </a:extLst>
          </p:cNvPr>
          <p:cNvSpPr/>
          <p:nvPr/>
        </p:nvSpPr>
        <p:spPr>
          <a:xfrm>
            <a:off x="7762007" y="5045342"/>
            <a:ext cx="710670" cy="657448"/>
          </a:xfrm>
          <a:custGeom>
            <a:avLst/>
            <a:gdLst>
              <a:gd name="T0" fmla="*/ 10152 w 10487"/>
              <a:gd name="T1" fmla="*/ 5514 h 9700"/>
              <a:gd name="T2" fmla="*/ 5739 w 10487"/>
              <a:gd name="T3" fmla="*/ 7470 h 9700"/>
              <a:gd name="T4" fmla="*/ 4759 w 10487"/>
              <a:gd name="T5" fmla="*/ 7470 h 9700"/>
              <a:gd name="T6" fmla="*/ 346 w 10487"/>
              <a:gd name="T7" fmla="*/ 5514 h 9700"/>
              <a:gd name="T8" fmla="*/ 49 w 10487"/>
              <a:gd name="T9" fmla="*/ 4690 h 9700"/>
              <a:gd name="T10" fmla="*/ 742 w 10487"/>
              <a:gd name="T11" fmla="*/ 5031 h 9700"/>
              <a:gd name="T12" fmla="*/ 5249 w 10487"/>
              <a:gd name="T13" fmla="*/ 7080 h 9700"/>
              <a:gd name="T14" fmla="*/ 9756 w 10487"/>
              <a:gd name="T15" fmla="*/ 5031 h 9700"/>
              <a:gd name="T16" fmla="*/ 10449 w 10487"/>
              <a:gd name="T17" fmla="*/ 4690 h 9700"/>
              <a:gd name="T18" fmla="*/ 10152 w 10487"/>
              <a:gd name="T19" fmla="*/ 5514 h 9700"/>
              <a:gd name="T20" fmla="*/ 10152 w 10487"/>
              <a:gd name="T21" fmla="*/ 3466 h 9700"/>
              <a:gd name="T22" fmla="*/ 5739 w 10487"/>
              <a:gd name="T23" fmla="*/ 5422 h 9700"/>
              <a:gd name="T24" fmla="*/ 4759 w 10487"/>
              <a:gd name="T25" fmla="*/ 5422 h 9700"/>
              <a:gd name="T26" fmla="*/ 346 w 10487"/>
              <a:gd name="T27" fmla="*/ 3466 h 9700"/>
              <a:gd name="T28" fmla="*/ 346 w 10487"/>
              <a:gd name="T29" fmla="*/ 2500 h 9700"/>
              <a:gd name="T30" fmla="*/ 4759 w 10487"/>
              <a:gd name="T31" fmla="*/ 202 h 9700"/>
              <a:gd name="T32" fmla="*/ 5739 w 10487"/>
              <a:gd name="T33" fmla="*/ 202 h 9700"/>
              <a:gd name="T34" fmla="*/ 10152 w 10487"/>
              <a:gd name="T35" fmla="*/ 2500 h 9700"/>
              <a:gd name="T36" fmla="*/ 10152 w 10487"/>
              <a:gd name="T37" fmla="*/ 3466 h 9700"/>
              <a:gd name="T38" fmla="*/ 5249 w 10487"/>
              <a:gd name="T39" fmla="*/ 592 h 9700"/>
              <a:gd name="T40" fmla="*/ 742 w 10487"/>
              <a:gd name="T41" fmla="*/ 2983 h 9700"/>
              <a:gd name="T42" fmla="*/ 5249 w 10487"/>
              <a:gd name="T43" fmla="*/ 4856 h 9700"/>
              <a:gd name="T44" fmla="*/ 9756 w 10487"/>
              <a:gd name="T45" fmla="*/ 2983 h 9700"/>
              <a:gd name="T46" fmla="*/ 5249 w 10487"/>
              <a:gd name="T47" fmla="*/ 592 h 9700"/>
              <a:gd name="T48" fmla="*/ 5249 w 10487"/>
              <a:gd name="T49" fmla="*/ 592 h 9700"/>
              <a:gd name="T50" fmla="*/ 5249 w 10487"/>
              <a:gd name="T51" fmla="*/ 592 h 9700"/>
              <a:gd name="T52" fmla="*/ 5249 w 10487"/>
              <a:gd name="T53" fmla="*/ 9129 h 9700"/>
              <a:gd name="T54" fmla="*/ 9756 w 10487"/>
              <a:gd name="T55" fmla="*/ 7080 h 9700"/>
              <a:gd name="T56" fmla="*/ 10449 w 10487"/>
              <a:gd name="T57" fmla="*/ 6739 h 9700"/>
              <a:gd name="T58" fmla="*/ 10152 w 10487"/>
              <a:gd name="T59" fmla="*/ 7563 h 9700"/>
              <a:gd name="T60" fmla="*/ 5739 w 10487"/>
              <a:gd name="T61" fmla="*/ 9519 h 9700"/>
              <a:gd name="T62" fmla="*/ 4759 w 10487"/>
              <a:gd name="T63" fmla="*/ 9519 h 9700"/>
              <a:gd name="T64" fmla="*/ 346 w 10487"/>
              <a:gd name="T65" fmla="*/ 7563 h 9700"/>
              <a:gd name="T66" fmla="*/ 49 w 10487"/>
              <a:gd name="T67" fmla="*/ 6739 h 9700"/>
              <a:gd name="T68" fmla="*/ 742 w 10487"/>
              <a:gd name="T69" fmla="*/ 7080 h 9700"/>
              <a:gd name="T70" fmla="*/ 5249 w 10487"/>
              <a:gd name="T71" fmla="*/ 9129 h 9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7" h="9700">
                <a:moveTo>
                  <a:pt x="10152" y="5514"/>
                </a:moveTo>
                <a:lnTo>
                  <a:pt x="5739" y="7470"/>
                </a:lnTo>
                <a:cubicBezTo>
                  <a:pt x="5317" y="7652"/>
                  <a:pt x="5149" y="7652"/>
                  <a:pt x="4759" y="7470"/>
                </a:cubicBezTo>
                <a:lnTo>
                  <a:pt x="346" y="5514"/>
                </a:lnTo>
                <a:cubicBezTo>
                  <a:pt x="112" y="5392"/>
                  <a:pt x="49" y="4938"/>
                  <a:pt x="49" y="4690"/>
                </a:cubicBezTo>
                <a:cubicBezTo>
                  <a:pt x="344" y="4856"/>
                  <a:pt x="758" y="5041"/>
                  <a:pt x="742" y="5031"/>
                </a:cubicBezTo>
                <a:lnTo>
                  <a:pt x="5249" y="7080"/>
                </a:lnTo>
                <a:lnTo>
                  <a:pt x="9756" y="5031"/>
                </a:lnTo>
                <a:cubicBezTo>
                  <a:pt x="9763" y="5030"/>
                  <a:pt x="10165" y="4830"/>
                  <a:pt x="10449" y="4690"/>
                </a:cubicBezTo>
                <a:cubicBezTo>
                  <a:pt x="10449" y="4944"/>
                  <a:pt x="10369" y="5414"/>
                  <a:pt x="10152" y="5514"/>
                </a:cubicBezTo>
                <a:close/>
                <a:moveTo>
                  <a:pt x="10152" y="3466"/>
                </a:moveTo>
                <a:lnTo>
                  <a:pt x="5739" y="5422"/>
                </a:lnTo>
                <a:cubicBezTo>
                  <a:pt x="5317" y="5603"/>
                  <a:pt x="5149" y="5603"/>
                  <a:pt x="4759" y="5422"/>
                </a:cubicBezTo>
                <a:lnTo>
                  <a:pt x="346" y="3466"/>
                </a:lnTo>
                <a:cubicBezTo>
                  <a:pt x="0" y="3284"/>
                  <a:pt x="11" y="2713"/>
                  <a:pt x="346" y="2500"/>
                </a:cubicBezTo>
                <a:lnTo>
                  <a:pt x="4759" y="202"/>
                </a:lnTo>
                <a:cubicBezTo>
                  <a:pt x="5149" y="10"/>
                  <a:pt x="5393" y="0"/>
                  <a:pt x="5739" y="202"/>
                </a:cubicBezTo>
                <a:lnTo>
                  <a:pt x="10152" y="2500"/>
                </a:lnTo>
                <a:cubicBezTo>
                  <a:pt x="10487" y="2681"/>
                  <a:pt x="10477" y="3316"/>
                  <a:pt x="10152" y="3466"/>
                </a:cubicBezTo>
                <a:close/>
                <a:moveTo>
                  <a:pt x="5249" y="592"/>
                </a:moveTo>
                <a:lnTo>
                  <a:pt x="742" y="2983"/>
                </a:lnTo>
                <a:lnTo>
                  <a:pt x="5249" y="4856"/>
                </a:lnTo>
                <a:lnTo>
                  <a:pt x="9756" y="2983"/>
                </a:lnTo>
                <a:lnTo>
                  <a:pt x="5249" y="592"/>
                </a:lnTo>
                <a:close/>
                <a:moveTo>
                  <a:pt x="5249" y="592"/>
                </a:moveTo>
                <a:cubicBezTo>
                  <a:pt x="5273" y="600"/>
                  <a:pt x="5282" y="630"/>
                  <a:pt x="5249" y="592"/>
                </a:cubicBezTo>
                <a:close/>
                <a:moveTo>
                  <a:pt x="5249" y="9129"/>
                </a:moveTo>
                <a:lnTo>
                  <a:pt x="9756" y="7080"/>
                </a:lnTo>
                <a:cubicBezTo>
                  <a:pt x="9763" y="7078"/>
                  <a:pt x="10165" y="6879"/>
                  <a:pt x="10449" y="6739"/>
                </a:cubicBezTo>
                <a:cubicBezTo>
                  <a:pt x="10449" y="6992"/>
                  <a:pt x="10369" y="7463"/>
                  <a:pt x="10152" y="7563"/>
                </a:cubicBezTo>
                <a:lnTo>
                  <a:pt x="5739" y="9519"/>
                </a:lnTo>
                <a:cubicBezTo>
                  <a:pt x="5317" y="9700"/>
                  <a:pt x="5149" y="9700"/>
                  <a:pt x="4759" y="9519"/>
                </a:cubicBezTo>
                <a:lnTo>
                  <a:pt x="346" y="7563"/>
                </a:lnTo>
                <a:cubicBezTo>
                  <a:pt x="112" y="7441"/>
                  <a:pt x="49" y="6987"/>
                  <a:pt x="49" y="6739"/>
                </a:cubicBezTo>
                <a:cubicBezTo>
                  <a:pt x="344" y="6905"/>
                  <a:pt x="758" y="7090"/>
                  <a:pt x="742" y="7080"/>
                </a:cubicBezTo>
                <a:lnTo>
                  <a:pt x="5249" y="9129"/>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abase_159252">
            <a:extLst>
              <a:ext uri="{FF2B5EF4-FFF2-40B4-BE49-F238E27FC236}">
                <a16:creationId xmlns:a16="http://schemas.microsoft.com/office/drawing/2014/main" id="{D76DDE98-F287-1644-A483-21C5ABD56866}"/>
              </a:ext>
            </a:extLst>
          </p:cNvPr>
          <p:cNvSpPr>
            <a:spLocks noChangeAspect="1"/>
          </p:cNvSpPr>
          <p:nvPr/>
        </p:nvSpPr>
        <p:spPr>
          <a:xfrm>
            <a:off x="660213" y="4994450"/>
            <a:ext cx="636221" cy="657448"/>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91" h="6534">
                <a:moveTo>
                  <a:pt x="2645" y="0"/>
                </a:moveTo>
                <a:cubicBezTo>
                  <a:pt x="1137" y="0"/>
                  <a:pt x="0" y="513"/>
                  <a:pt x="0" y="1194"/>
                </a:cubicBezTo>
                <a:lnTo>
                  <a:pt x="0" y="5338"/>
                </a:lnTo>
                <a:cubicBezTo>
                  <a:pt x="0" y="6020"/>
                  <a:pt x="1137" y="6534"/>
                  <a:pt x="2645" y="6534"/>
                </a:cubicBezTo>
                <a:cubicBezTo>
                  <a:pt x="4153" y="6534"/>
                  <a:pt x="5291" y="6021"/>
                  <a:pt x="5291" y="5338"/>
                </a:cubicBezTo>
                <a:lnTo>
                  <a:pt x="5291" y="1194"/>
                </a:lnTo>
                <a:cubicBezTo>
                  <a:pt x="5291" y="513"/>
                  <a:pt x="4153" y="0"/>
                  <a:pt x="2645" y="0"/>
                </a:cubicBezTo>
                <a:close/>
                <a:moveTo>
                  <a:pt x="4964" y="3957"/>
                </a:moveTo>
                <a:cubicBezTo>
                  <a:pt x="4964" y="4368"/>
                  <a:pt x="4012" y="4826"/>
                  <a:pt x="2645" y="4826"/>
                </a:cubicBezTo>
                <a:cubicBezTo>
                  <a:pt x="1279" y="4826"/>
                  <a:pt x="327" y="4369"/>
                  <a:pt x="327" y="3957"/>
                </a:cubicBezTo>
                <a:lnTo>
                  <a:pt x="327" y="3169"/>
                </a:lnTo>
                <a:cubicBezTo>
                  <a:pt x="769" y="3534"/>
                  <a:pt x="1621" y="3772"/>
                  <a:pt x="2645" y="3772"/>
                </a:cubicBezTo>
                <a:cubicBezTo>
                  <a:pt x="3669" y="3772"/>
                  <a:pt x="4523" y="3534"/>
                  <a:pt x="4964" y="3169"/>
                </a:cubicBezTo>
                <a:lnTo>
                  <a:pt x="4964" y="3957"/>
                </a:lnTo>
                <a:close/>
                <a:moveTo>
                  <a:pt x="4964" y="2576"/>
                </a:moveTo>
                <a:cubicBezTo>
                  <a:pt x="4964" y="2986"/>
                  <a:pt x="4012" y="3445"/>
                  <a:pt x="2645" y="3445"/>
                </a:cubicBezTo>
                <a:cubicBezTo>
                  <a:pt x="1279" y="3445"/>
                  <a:pt x="327" y="2988"/>
                  <a:pt x="327" y="2576"/>
                </a:cubicBezTo>
                <a:lnTo>
                  <a:pt x="327" y="1788"/>
                </a:lnTo>
                <a:cubicBezTo>
                  <a:pt x="769" y="2153"/>
                  <a:pt x="1621" y="2390"/>
                  <a:pt x="2645" y="2390"/>
                </a:cubicBezTo>
                <a:cubicBezTo>
                  <a:pt x="3669" y="2390"/>
                  <a:pt x="4523" y="2153"/>
                  <a:pt x="4964" y="1788"/>
                </a:cubicBezTo>
                <a:lnTo>
                  <a:pt x="4964" y="2576"/>
                </a:lnTo>
                <a:close/>
                <a:moveTo>
                  <a:pt x="2645" y="326"/>
                </a:moveTo>
                <a:cubicBezTo>
                  <a:pt x="4012" y="326"/>
                  <a:pt x="4964" y="784"/>
                  <a:pt x="4964" y="1196"/>
                </a:cubicBezTo>
                <a:cubicBezTo>
                  <a:pt x="4964" y="1608"/>
                  <a:pt x="4012" y="2065"/>
                  <a:pt x="2645" y="2065"/>
                </a:cubicBezTo>
                <a:cubicBezTo>
                  <a:pt x="1279" y="2065"/>
                  <a:pt x="327" y="1608"/>
                  <a:pt x="327" y="1196"/>
                </a:cubicBezTo>
                <a:cubicBezTo>
                  <a:pt x="327" y="784"/>
                  <a:pt x="1279" y="326"/>
                  <a:pt x="2645" y="326"/>
                </a:cubicBezTo>
                <a:close/>
                <a:moveTo>
                  <a:pt x="2645" y="6206"/>
                </a:moveTo>
                <a:cubicBezTo>
                  <a:pt x="1279" y="6206"/>
                  <a:pt x="327" y="5749"/>
                  <a:pt x="327" y="5337"/>
                </a:cubicBezTo>
                <a:lnTo>
                  <a:pt x="327" y="4549"/>
                </a:lnTo>
                <a:cubicBezTo>
                  <a:pt x="769" y="4914"/>
                  <a:pt x="1621" y="5152"/>
                  <a:pt x="2645" y="5152"/>
                </a:cubicBezTo>
                <a:cubicBezTo>
                  <a:pt x="3669" y="5152"/>
                  <a:pt x="4523" y="4914"/>
                  <a:pt x="4964" y="4549"/>
                </a:cubicBezTo>
                <a:lnTo>
                  <a:pt x="4964" y="5337"/>
                </a:lnTo>
                <a:cubicBezTo>
                  <a:pt x="4964" y="5749"/>
                  <a:pt x="4012" y="6206"/>
                  <a:pt x="2645" y="620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confont-11573-5485659">
            <a:extLst>
              <a:ext uri="{FF2B5EF4-FFF2-40B4-BE49-F238E27FC236}">
                <a16:creationId xmlns:a16="http://schemas.microsoft.com/office/drawing/2014/main" id="{D2EEF8C1-E6FC-8B4F-A01E-A2A85400806D}"/>
              </a:ext>
            </a:extLst>
          </p:cNvPr>
          <p:cNvSpPr>
            <a:spLocks noChangeAspect="1"/>
          </p:cNvSpPr>
          <p:nvPr/>
        </p:nvSpPr>
        <p:spPr>
          <a:xfrm>
            <a:off x="4832479" y="5096234"/>
            <a:ext cx="609685" cy="558889"/>
          </a:xfrm>
          <a:custGeom>
            <a:avLst/>
            <a:gdLst>
              <a:gd name="T0" fmla="*/ 400 w 9600"/>
              <a:gd name="T1" fmla="*/ 2400 h 8800"/>
              <a:gd name="T2" fmla="*/ 0 w 9600"/>
              <a:gd name="T3" fmla="*/ 2000 h 8800"/>
              <a:gd name="T4" fmla="*/ 0 w 9600"/>
              <a:gd name="T5" fmla="*/ 400 h 8800"/>
              <a:gd name="T6" fmla="*/ 400 w 9600"/>
              <a:gd name="T7" fmla="*/ 0 h 8800"/>
              <a:gd name="T8" fmla="*/ 2000 w 9600"/>
              <a:gd name="T9" fmla="*/ 0 h 8800"/>
              <a:gd name="T10" fmla="*/ 2400 w 9600"/>
              <a:gd name="T11" fmla="*/ 400 h 8800"/>
              <a:gd name="T12" fmla="*/ 2400 w 9600"/>
              <a:gd name="T13" fmla="*/ 2000 h 8800"/>
              <a:gd name="T14" fmla="*/ 2000 w 9600"/>
              <a:gd name="T15" fmla="*/ 2400 h 8800"/>
              <a:gd name="T16" fmla="*/ 400 w 9600"/>
              <a:gd name="T17" fmla="*/ 2400 h 8800"/>
              <a:gd name="T18" fmla="*/ 800 w 9600"/>
              <a:gd name="T19" fmla="*/ 1600 h 8800"/>
              <a:gd name="T20" fmla="*/ 1600 w 9600"/>
              <a:gd name="T21" fmla="*/ 1600 h 8800"/>
              <a:gd name="T22" fmla="*/ 1600 w 9600"/>
              <a:gd name="T23" fmla="*/ 800 h 8800"/>
              <a:gd name="T24" fmla="*/ 800 w 9600"/>
              <a:gd name="T25" fmla="*/ 800 h 8800"/>
              <a:gd name="T26" fmla="*/ 800 w 9600"/>
              <a:gd name="T27" fmla="*/ 1600 h 8800"/>
              <a:gd name="T28" fmla="*/ 3600 w 9600"/>
              <a:gd name="T29" fmla="*/ 1600 h 8800"/>
              <a:gd name="T30" fmla="*/ 3200 w 9600"/>
              <a:gd name="T31" fmla="*/ 1200 h 8800"/>
              <a:gd name="T32" fmla="*/ 3600 w 9600"/>
              <a:gd name="T33" fmla="*/ 800 h 8800"/>
              <a:gd name="T34" fmla="*/ 9200 w 9600"/>
              <a:gd name="T35" fmla="*/ 800 h 8800"/>
              <a:gd name="T36" fmla="*/ 9600 w 9600"/>
              <a:gd name="T37" fmla="*/ 1200 h 8800"/>
              <a:gd name="T38" fmla="*/ 9200 w 9600"/>
              <a:gd name="T39" fmla="*/ 1600 h 8800"/>
              <a:gd name="T40" fmla="*/ 3600 w 9600"/>
              <a:gd name="T41" fmla="*/ 1600 h 8800"/>
              <a:gd name="T42" fmla="*/ 400 w 9600"/>
              <a:gd name="T43" fmla="*/ 5600 h 8800"/>
              <a:gd name="T44" fmla="*/ 0 w 9600"/>
              <a:gd name="T45" fmla="*/ 5200 h 8800"/>
              <a:gd name="T46" fmla="*/ 0 w 9600"/>
              <a:gd name="T47" fmla="*/ 3600 h 8800"/>
              <a:gd name="T48" fmla="*/ 400 w 9600"/>
              <a:gd name="T49" fmla="*/ 3200 h 8800"/>
              <a:gd name="T50" fmla="*/ 2000 w 9600"/>
              <a:gd name="T51" fmla="*/ 3200 h 8800"/>
              <a:gd name="T52" fmla="*/ 2400 w 9600"/>
              <a:gd name="T53" fmla="*/ 3600 h 8800"/>
              <a:gd name="T54" fmla="*/ 2400 w 9600"/>
              <a:gd name="T55" fmla="*/ 5200 h 8800"/>
              <a:gd name="T56" fmla="*/ 2000 w 9600"/>
              <a:gd name="T57" fmla="*/ 5600 h 8800"/>
              <a:gd name="T58" fmla="*/ 400 w 9600"/>
              <a:gd name="T59" fmla="*/ 5600 h 8800"/>
              <a:gd name="T60" fmla="*/ 800 w 9600"/>
              <a:gd name="T61" fmla="*/ 4800 h 8800"/>
              <a:gd name="T62" fmla="*/ 1600 w 9600"/>
              <a:gd name="T63" fmla="*/ 4800 h 8800"/>
              <a:gd name="T64" fmla="*/ 1600 w 9600"/>
              <a:gd name="T65" fmla="*/ 4000 h 8800"/>
              <a:gd name="T66" fmla="*/ 800 w 9600"/>
              <a:gd name="T67" fmla="*/ 4000 h 8800"/>
              <a:gd name="T68" fmla="*/ 800 w 9600"/>
              <a:gd name="T69" fmla="*/ 4800 h 8800"/>
              <a:gd name="T70" fmla="*/ 3600 w 9600"/>
              <a:gd name="T71" fmla="*/ 4800 h 8800"/>
              <a:gd name="T72" fmla="*/ 3200 w 9600"/>
              <a:gd name="T73" fmla="*/ 4400 h 8800"/>
              <a:gd name="T74" fmla="*/ 3600 w 9600"/>
              <a:gd name="T75" fmla="*/ 4000 h 8800"/>
              <a:gd name="T76" fmla="*/ 9200 w 9600"/>
              <a:gd name="T77" fmla="*/ 4000 h 8800"/>
              <a:gd name="T78" fmla="*/ 9600 w 9600"/>
              <a:gd name="T79" fmla="*/ 4400 h 8800"/>
              <a:gd name="T80" fmla="*/ 9200 w 9600"/>
              <a:gd name="T81" fmla="*/ 4800 h 8800"/>
              <a:gd name="T82" fmla="*/ 3600 w 9600"/>
              <a:gd name="T83" fmla="*/ 4800 h 8800"/>
              <a:gd name="T84" fmla="*/ 400 w 9600"/>
              <a:gd name="T85" fmla="*/ 8800 h 8800"/>
              <a:gd name="T86" fmla="*/ 0 w 9600"/>
              <a:gd name="T87" fmla="*/ 8400 h 8800"/>
              <a:gd name="T88" fmla="*/ 0 w 9600"/>
              <a:gd name="T89" fmla="*/ 6800 h 8800"/>
              <a:gd name="T90" fmla="*/ 400 w 9600"/>
              <a:gd name="T91" fmla="*/ 6400 h 8800"/>
              <a:gd name="T92" fmla="*/ 2000 w 9600"/>
              <a:gd name="T93" fmla="*/ 6400 h 8800"/>
              <a:gd name="T94" fmla="*/ 2400 w 9600"/>
              <a:gd name="T95" fmla="*/ 6800 h 8800"/>
              <a:gd name="T96" fmla="*/ 2400 w 9600"/>
              <a:gd name="T97" fmla="*/ 8400 h 8800"/>
              <a:gd name="T98" fmla="*/ 2000 w 9600"/>
              <a:gd name="T99" fmla="*/ 8800 h 8800"/>
              <a:gd name="T100" fmla="*/ 400 w 9600"/>
              <a:gd name="T101" fmla="*/ 8800 h 8800"/>
              <a:gd name="T102" fmla="*/ 800 w 9600"/>
              <a:gd name="T103" fmla="*/ 8000 h 8800"/>
              <a:gd name="T104" fmla="*/ 1600 w 9600"/>
              <a:gd name="T105" fmla="*/ 8000 h 8800"/>
              <a:gd name="T106" fmla="*/ 1600 w 9600"/>
              <a:gd name="T107" fmla="*/ 7200 h 8800"/>
              <a:gd name="T108" fmla="*/ 800 w 9600"/>
              <a:gd name="T109" fmla="*/ 7200 h 8800"/>
              <a:gd name="T110" fmla="*/ 800 w 9600"/>
              <a:gd name="T111" fmla="*/ 8000 h 8800"/>
              <a:gd name="T112" fmla="*/ 3600 w 9600"/>
              <a:gd name="T113" fmla="*/ 8000 h 8800"/>
              <a:gd name="T114" fmla="*/ 3200 w 9600"/>
              <a:gd name="T115" fmla="*/ 7600 h 8800"/>
              <a:gd name="T116" fmla="*/ 3600 w 9600"/>
              <a:gd name="T117" fmla="*/ 7200 h 8800"/>
              <a:gd name="T118" fmla="*/ 9200 w 9600"/>
              <a:gd name="T119" fmla="*/ 7200 h 8800"/>
              <a:gd name="T120" fmla="*/ 9600 w 9600"/>
              <a:gd name="T121" fmla="*/ 7600 h 8800"/>
              <a:gd name="T122" fmla="*/ 9200 w 9600"/>
              <a:gd name="T123" fmla="*/ 8000 h 8800"/>
              <a:gd name="T124" fmla="*/ 3600 w 9600"/>
              <a:gd name="T125" fmla="*/ 8000 h 8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00" h="8800">
                <a:moveTo>
                  <a:pt x="400" y="2400"/>
                </a:moveTo>
                <a:cubicBezTo>
                  <a:pt x="179" y="2400"/>
                  <a:pt x="0" y="2221"/>
                  <a:pt x="0" y="2000"/>
                </a:cubicBezTo>
                <a:lnTo>
                  <a:pt x="0" y="400"/>
                </a:lnTo>
                <a:cubicBezTo>
                  <a:pt x="0" y="179"/>
                  <a:pt x="179" y="0"/>
                  <a:pt x="400" y="0"/>
                </a:cubicBezTo>
                <a:lnTo>
                  <a:pt x="2000" y="0"/>
                </a:lnTo>
                <a:cubicBezTo>
                  <a:pt x="2221" y="0"/>
                  <a:pt x="2400" y="179"/>
                  <a:pt x="2400" y="400"/>
                </a:cubicBezTo>
                <a:lnTo>
                  <a:pt x="2400" y="2000"/>
                </a:lnTo>
                <a:cubicBezTo>
                  <a:pt x="2400" y="2221"/>
                  <a:pt x="2221" y="2400"/>
                  <a:pt x="2000" y="2400"/>
                </a:cubicBezTo>
                <a:lnTo>
                  <a:pt x="400" y="2400"/>
                </a:lnTo>
                <a:close/>
                <a:moveTo>
                  <a:pt x="800" y="1600"/>
                </a:moveTo>
                <a:lnTo>
                  <a:pt x="1600" y="1600"/>
                </a:lnTo>
                <a:lnTo>
                  <a:pt x="1600" y="800"/>
                </a:lnTo>
                <a:lnTo>
                  <a:pt x="800" y="800"/>
                </a:lnTo>
                <a:lnTo>
                  <a:pt x="800" y="1600"/>
                </a:lnTo>
                <a:close/>
                <a:moveTo>
                  <a:pt x="3600" y="1600"/>
                </a:moveTo>
                <a:cubicBezTo>
                  <a:pt x="3379" y="1600"/>
                  <a:pt x="3200" y="1421"/>
                  <a:pt x="3200" y="1200"/>
                </a:cubicBezTo>
                <a:cubicBezTo>
                  <a:pt x="3200" y="979"/>
                  <a:pt x="3379" y="800"/>
                  <a:pt x="3600" y="800"/>
                </a:cubicBezTo>
                <a:lnTo>
                  <a:pt x="9200" y="800"/>
                </a:lnTo>
                <a:cubicBezTo>
                  <a:pt x="9421" y="800"/>
                  <a:pt x="9600" y="979"/>
                  <a:pt x="9600" y="1200"/>
                </a:cubicBezTo>
                <a:cubicBezTo>
                  <a:pt x="9600" y="1421"/>
                  <a:pt x="9421" y="1600"/>
                  <a:pt x="9200" y="1600"/>
                </a:cubicBezTo>
                <a:lnTo>
                  <a:pt x="3600" y="1600"/>
                </a:lnTo>
                <a:close/>
                <a:moveTo>
                  <a:pt x="400" y="5600"/>
                </a:moveTo>
                <a:cubicBezTo>
                  <a:pt x="179" y="5600"/>
                  <a:pt x="0" y="5421"/>
                  <a:pt x="0" y="5200"/>
                </a:cubicBezTo>
                <a:lnTo>
                  <a:pt x="0" y="3600"/>
                </a:lnTo>
                <a:cubicBezTo>
                  <a:pt x="0" y="3379"/>
                  <a:pt x="179" y="3200"/>
                  <a:pt x="400" y="3200"/>
                </a:cubicBezTo>
                <a:lnTo>
                  <a:pt x="2000" y="3200"/>
                </a:lnTo>
                <a:cubicBezTo>
                  <a:pt x="2221" y="3200"/>
                  <a:pt x="2400" y="3379"/>
                  <a:pt x="2400" y="3600"/>
                </a:cubicBezTo>
                <a:lnTo>
                  <a:pt x="2400" y="5200"/>
                </a:lnTo>
                <a:cubicBezTo>
                  <a:pt x="2400" y="5421"/>
                  <a:pt x="2221" y="5600"/>
                  <a:pt x="2000" y="5600"/>
                </a:cubicBezTo>
                <a:lnTo>
                  <a:pt x="400" y="5600"/>
                </a:lnTo>
                <a:close/>
                <a:moveTo>
                  <a:pt x="800" y="4800"/>
                </a:moveTo>
                <a:lnTo>
                  <a:pt x="1600" y="4800"/>
                </a:lnTo>
                <a:lnTo>
                  <a:pt x="1600" y="4000"/>
                </a:lnTo>
                <a:lnTo>
                  <a:pt x="800" y="4000"/>
                </a:lnTo>
                <a:lnTo>
                  <a:pt x="800" y="4800"/>
                </a:lnTo>
                <a:close/>
                <a:moveTo>
                  <a:pt x="3600" y="4800"/>
                </a:moveTo>
                <a:cubicBezTo>
                  <a:pt x="3379" y="4800"/>
                  <a:pt x="3200" y="4621"/>
                  <a:pt x="3200" y="4400"/>
                </a:cubicBezTo>
                <a:cubicBezTo>
                  <a:pt x="3200" y="4179"/>
                  <a:pt x="3379" y="4000"/>
                  <a:pt x="3600" y="4000"/>
                </a:cubicBezTo>
                <a:lnTo>
                  <a:pt x="9200" y="4000"/>
                </a:lnTo>
                <a:cubicBezTo>
                  <a:pt x="9421" y="4000"/>
                  <a:pt x="9600" y="4179"/>
                  <a:pt x="9600" y="4400"/>
                </a:cubicBezTo>
                <a:cubicBezTo>
                  <a:pt x="9600" y="4621"/>
                  <a:pt x="9421" y="4800"/>
                  <a:pt x="9200" y="4800"/>
                </a:cubicBezTo>
                <a:lnTo>
                  <a:pt x="3600" y="4800"/>
                </a:lnTo>
                <a:close/>
                <a:moveTo>
                  <a:pt x="400" y="8800"/>
                </a:moveTo>
                <a:cubicBezTo>
                  <a:pt x="179" y="8800"/>
                  <a:pt x="0" y="8621"/>
                  <a:pt x="0" y="8400"/>
                </a:cubicBezTo>
                <a:lnTo>
                  <a:pt x="0" y="6800"/>
                </a:lnTo>
                <a:cubicBezTo>
                  <a:pt x="0" y="6579"/>
                  <a:pt x="179" y="6400"/>
                  <a:pt x="400" y="6400"/>
                </a:cubicBezTo>
                <a:lnTo>
                  <a:pt x="2000" y="6400"/>
                </a:lnTo>
                <a:cubicBezTo>
                  <a:pt x="2221" y="6400"/>
                  <a:pt x="2400" y="6579"/>
                  <a:pt x="2400" y="6800"/>
                </a:cubicBezTo>
                <a:lnTo>
                  <a:pt x="2400" y="8400"/>
                </a:lnTo>
                <a:cubicBezTo>
                  <a:pt x="2400" y="8621"/>
                  <a:pt x="2221" y="8800"/>
                  <a:pt x="2000" y="8800"/>
                </a:cubicBezTo>
                <a:lnTo>
                  <a:pt x="400" y="8800"/>
                </a:lnTo>
                <a:close/>
                <a:moveTo>
                  <a:pt x="800" y="8000"/>
                </a:moveTo>
                <a:lnTo>
                  <a:pt x="1600" y="8000"/>
                </a:lnTo>
                <a:lnTo>
                  <a:pt x="1600" y="7200"/>
                </a:lnTo>
                <a:lnTo>
                  <a:pt x="800" y="7200"/>
                </a:lnTo>
                <a:lnTo>
                  <a:pt x="800" y="8000"/>
                </a:lnTo>
                <a:close/>
                <a:moveTo>
                  <a:pt x="3600" y="8000"/>
                </a:moveTo>
                <a:cubicBezTo>
                  <a:pt x="3379" y="8000"/>
                  <a:pt x="3200" y="7821"/>
                  <a:pt x="3200" y="7600"/>
                </a:cubicBezTo>
                <a:cubicBezTo>
                  <a:pt x="3200" y="7379"/>
                  <a:pt x="3379" y="7200"/>
                  <a:pt x="3600" y="7200"/>
                </a:cubicBezTo>
                <a:lnTo>
                  <a:pt x="9200" y="7200"/>
                </a:lnTo>
                <a:cubicBezTo>
                  <a:pt x="9421" y="7200"/>
                  <a:pt x="9600" y="7379"/>
                  <a:pt x="9600" y="7600"/>
                </a:cubicBezTo>
                <a:cubicBezTo>
                  <a:pt x="9600" y="7821"/>
                  <a:pt x="9421" y="8000"/>
                  <a:pt x="9200" y="8000"/>
                </a:cubicBezTo>
                <a:lnTo>
                  <a:pt x="3600" y="800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4C3ECF7-7918-EC47-8AF8-B25588E62499}"/>
              </a:ext>
            </a:extLst>
          </p:cNvPr>
          <p:cNvPicPr>
            <a:picLocks noChangeAspect="1"/>
          </p:cNvPicPr>
          <p:nvPr/>
        </p:nvPicPr>
        <p:blipFill>
          <a:blip r:embed="rId5"/>
          <a:stretch>
            <a:fillRect/>
          </a:stretch>
        </p:blipFill>
        <p:spPr>
          <a:xfrm>
            <a:off x="273321" y="1219324"/>
            <a:ext cx="4559157" cy="3342031"/>
          </a:xfrm>
          <a:prstGeom prst="rect">
            <a:avLst/>
          </a:prstGeom>
          <a:effectLst>
            <a:outerShdw blurRad="63500" sx="102000" sy="102000" algn="ctr" rotWithShape="0">
              <a:prstClr val="black">
                <a:alpha val="40000"/>
              </a:prstClr>
            </a:outerShdw>
          </a:effectLst>
        </p:spPr>
      </p:pic>
      <p:sp>
        <p:nvSpPr>
          <p:cNvPr id="37" name="右箭头 36">
            <a:extLst>
              <a:ext uri="{FF2B5EF4-FFF2-40B4-BE49-F238E27FC236}">
                <a16:creationId xmlns:a16="http://schemas.microsoft.com/office/drawing/2014/main" id="{D809D0A2-1554-534F-A214-859D0AAFF75F}"/>
              </a:ext>
            </a:extLst>
          </p:cNvPr>
          <p:cNvSpPr/>
          <p:nvPr/>
        </p:nvSpPr>
        <p:spPr>
          <a:xfrm rot="14969778">
            <a:off x="2292803" y="4970000"/>
            <a:ext cx="1085783" cy="26895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362" name="Picture 2" descr="数据降维: 核主成分分析(Kernel PCA)原理解析 - 知乎">
            <a:extLst>
              <a:ext uri="{FF2B5EF4-FFF2-40B4-BE49-F238E27FC236}">
                <a16:creationId xmlns:a16="http://schemas.microsoft.com/office/drawing/2014/main" id="{54907A28-6383-3D4E-8F99-6C5D652C1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5722" y="1010943"/>
            <a:ext cx="3872956" cy="239370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 name="右箭头 37">
            <a:extLst>
              <a:ext uri="{FF2B5EF4-FFF2-40B4-BE49-F238E27FC236}">
                <a16:creationId xmlns:a16="http://schemas.microsoft.com/office/drawing/2014/main" id="{CE9785ED-3FD8-9345-8E3C-DBF63826FB75}"/>
              </a:ext>
            </a:extLst>
          </p:cNvPr>
          <p:cNvSpPr/>
          <p:nvPr/>
        </p:nvSpPr>
        <p:spPr>
          <a:xfrm rot="16200000">
            <a:off x="6300852" y="5157006"/>
            <a:ext cx="657449" cy="33878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右箭头 38">
            <a:extLst>
              <a:ext uri="{FF2B5EF4-FFF2-40B4-BE49-F238E27FC236}">
                <a16:creationId xmlns:a16="http://schemas.microsoft.com/office/drawing/2014/main" id="{F134F1AF-4035-5340-9A34-5D152464BF99}"/>
              </a:ext>
            </a:extLst>
          </p:cNvPr>
          <p:cNvSpPr/>
          <p:nvPr/>
        </p:nvSpPr>
        <p:spPr>
          <a:xfrm rot="17235777">
            <a:off x="8951930" y="4510002"/>
            <a:ext cx="1992002" cy="29426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81957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650CD9F9-8469-FF46-A0C4-F7D809B9E15D}"/>
              </a:ext>
            </a:extLst>
          </p:cNvPr>
          <p:cNvGrpSpPr/>
          <p:nvPr/>
        </p:nvGrpSpPr>
        <p:grpSpPr>
          <a:xfrm>
            <a:off x="407368" y="320462"/>
            <a:ext cx="7896705" cy="523220"/>
            <a:chOff x="343866" y="321700"/>
            <a:chExt cx="8268041" cy="547822"/>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032254" y="321700"/>
              <a:ext cx="7579653" cy="547822"/>
            </a:xfrm>
            <a:prstGeom prst="rect">
              <a:avLst/>
            </a:prstGeom>
          </p:spPr>
          <p:txBody>
            <a:bodyPr wrap="square">
              <a:spAutoFit/>
            </a:bodyPr>
            <a:lstStyle/>
            <a:p>
              <a:pPr>
                <a:defRPr/>
              </a:pPr>
              <a:r>
                <a:rPr kumimoji="0" lang="en-US" altLang="zh-CN"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03-</a:t>
              </a:r>
              <a:r>
                <a:rPr kumimoji="0" lang="zh-CN" altLang="en-US"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离群点检测与结果分析 </a:t>
              </a:r>
            </a:p>
          </p:txBody>
        </p:sp>
      </p:gr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3"/>
          <a:stretch>
            <a:fillRect/>
          </a:stretch>
        </p:blipFill>
        <p:spPr>
          <a:xfrm>
            <a:off x="8610600" y="120231"/>
            <a:ext cx="3461875" cy="602205"/>
          </a:xfrm>
          <a:prstGeom prst="rect">
            <a:avLst/>
          </a:prstGeom>
        </p:spPr>
      </p:pic>
      <p:pic>
        <p:nvPicPr>
          <p:cNvPr id="36" name="图片 35">
            <a:extLst>
              <a:ext uri="{FF2B5EF4-FFF2-40B4-BE49-F238E27FC236}">
                <a16:creationId xmlns:a16="http://schemas.microsoft.com/office/drawing/2014/main" id="{D062B9C9-DA35-BB42-9428-7750FA52D59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91344" y="1253889"/>
            <a:ext cx="4784046" cy="4469867"/>
          </a:xfrm>
          <a:prstGeom prst="rect">
            <a:avLst/>
          </a:prstGeom>
          <a:effectLst>
            <a:outerShdw blurRad="63500" sx="102000" sy="102000" algn="ctr" rotWithShape="0">
              <a:prstClr val="black">
                <a:alpha val="40000"/>
              </a:prstClr>
            </a:outerShdw>
          </a:effectLst>
        </p:spPr>
      </p:pic>
      <p:pic>
        <p:nvPicPr>
          <p:cNvPr id="40" name="图片 39">
            <a:extLst>
              <a:ext uri="{FF2B5EF4-FFF2-40B4-BE49-F238E27FC236}">
                <a16:creationId xmlns:a16="http://schemas.microsoft.com/office/drawing/2014/main" id="{969F5414-435C-154A-AA90-F7B81D2CF812}"/>
              </a:ext>
            </a:extLst>
          </p:cNvPr>
          <p:cNvPicPr/>
          <p:nvPr/>
        </p:nvPicPr>
        <p:blipFill>
          <a:blip r:embed="rId5"/>
          <a:stretch>
            <a:fillRect/>
          </a:stretch>
        </p:blipFill>
        <p:spPr>
          <a:xfrm>
            <a:off x="5159896" y="1844824"/>
            <a:ext cx="6970188" cy="3590830"/>
          </a:xfrm>
          <a:prstGeom prst="rect">
            <a:avLst/>
          </a:prstGeom>
          <a:effectLst>
            <a:outerShdw blurRad="63500" sx="102000" sy="102000" algn="ctr" rotWithShape="0">
              <a:prstClr val="black">
                <a:alpha val="40000"/>
              </a:prstClr>
            </a:outerShdw>
          </a:effectLst>
        </p:spPr>
      </p:pic>
      <p:sp>
        <p:nvSpPr>
          <p:cNvPr id="41" name="文本框 40">
            <a:extLst>
              <a:ext uri="{FF2B5EF4-FFF2-40B4-BE49-F238E27FC236}">
                <a16:creationId xmlns:a16="http://schemas.microsoft.com/office/drawing/2014/main" id="{B7315BBB-0CC1-2D46-9F2F-7334981BB557}"/>
              </a:ext>
            </a:extLst>
          </p:cNvPr>
          <p:cNvSpPr txBox="1"/>
          <p:nvPr/>
        </p:nvSpPr>
        <p:spPr>
          <a:xfrm>
            <a:off x="407368" y="5891207"/>
            <a:ext cx="4392488" cy="646331"/>
          </a:xfrm>
          <a:prstGeom prst="rect">
            <a:avLst/>
          </a:prstGeom>
          <a:noFill/>
        </p:spPr>
        <p:txBody>
          <a:bodyPr wrap="square" rtlCol="0">
            <a:spAutoFit/>
          </a:bodyPr>
          <a:lstStyle/>
          <a:p>
            <a:pPr algn="ctr"/>
            <a:r>
              <a:rPr lang="zh-CN" altLang="zh-CN" sz="1800" b="1" kern="100" dirty="0">
                <a:solidFill>
                  <a:srgbClr val="033180"/>
                </a:solidFill>
                <a:effectLst/>
                <a:latin typeface="Microsoft YaHei" panose="020B0503020204020204" pitchFamily="34" charset="-122"/>
                <a:ea typeface="Microsoft YaHei" panose="020B0503020204020204" pitchFamily="34" charset="-122"/>
                <a:cs typeface="Times New Roman" panose="02020603050405020304" pitchFamily="18" charset="0"/>
              </a:rPr>
              <a:t>基于</a:t>
            </a:r>
            <a:r>
              <a:rPr lang="en-US" altLang="zh-CN" sz="1800" b="1" kern="100" dirty="0">
                <a:solidFill>
                  <a:srgbClr val="033180"/>
                </a:solidFill>
                <a:effectLst/>
                <a:latin typeface="Microsoft YaHei" panose="020B0503020204020204" pitchFamily="34" charset="-122"/>
                <a:ea typeface="Microsoft YaHei" panose="020B0503020204020204" pitchFamily="34" charset="-122"/>
              </a:rPr>
              <a:t>DBSCAN</a:t>
            </a:r>
            <a:r>
              <a:rPr lang="zh-CN" altLang="zh-CN" sz="1800" b="1" kern="100" dirty="0">
                <a:solidFill>
                  <a:srgbClr val="033180"/>
                </a:solidFill>
                <a:effectLst/>
                <a:latin typeface="Microsoft YaHei" panose="020B0503020204020204" pitchFamily="34" charset="-122"/>
                <a:ea typeface="Microsoft YaHei" panose="020B0503020204020204" pitchFamily="34" charset="-122"/>
                <a:cs typeface="Times New Roman" panose="02020603050405020304" pitchFamily="18" charset="0"/>
              </a:rPr>
              <a:t>算法在不同参数设置下获奖论文的离群可视化情况</a:t>
            </a:r>
            <a:r>
              <a:rPr lang="zh-CN" altLang="zh-CN" b="1" dirty="0">
                <a:solidFill>
                  <a:srgbClr val="033180"/>
                </a:solidFill>
                <a:effectLst/>
                <a:latin typeface="Microsoft YaHei" panose="020B0503020204020204" pitchFamily="34" charset="-122"/>
                <a:ea typeface="Microsoft YaHei" panose="020B0503020204020204" pitchFamily="34" charset="-122"/>
              </a:rPr>
              <a:t> </a:t>
            </a:r>
            <a:endParaRPr lang="en-US" altLang="zh-CN" b="1" dirty="0">
              <a:solidFill>
                <a:srgbClr val="033180"/>
              </a:solidFill>
              <a:latin typeface="Microsoft YaHei" panose="020B0503020204020204" pitchFamily="34" charset="-122"/>
              <a:ea typeface="Microsoft YaHei" panose="020B0503020204020204" pitchFamily="34" charset="-122"/>
            </a:endParaRPr>
          </a:p>
        </p:txBody>
      </p:sp>
      <p:sp>
        <p:nvSpPr>
          <p:cNvPr id="42" name="文本框 41">
            <a:extLst>
              <a:ext uri="{FF2B5EF4-FFF2-40B4-BE49-F238E27FC236}">
                <a16:creationId xmlns:a16="http://schemas.microsoft.com/office/drawing/2014/main" id="{74BA1777-12E5-E646-862C-0DF9FBA36164}"/>
              </a:ext>
            </a:extLst>
          </p:cNvPr>
          <p:cNvSpPr txBox="1"/>
          <p:nvPr/>
        </p:nvSpPr>
        <p:spPr>
          <a:xfrm>
            <a:off x="6510662" y="5911711"/>
            <a:ext cx="4392488" cy="646331"/>
          </a:xfrm>
          <a:prstGeom prst="rect">
            <a:avLst/>
          </a:prstGeom>
          <a:noFill/>
        </p:spPr>
        <p:txBody>
          <a:bodyPr wrap="square" rtlCol="0">
            <a:spAutoFit/>
          </a:bodyPr>
          <a:lstStyle/>
          <a:p>
            <a:pPr algn="ctr"/>
            <a:r>
              <a:rPr lang="zh-CN" altLang="en-US" b="1" dirty="0">
                <a:solidFill>
                  <a:srgbClr val="033180"/>
                </a:solidFill>
                <a:effectLst/>
                <a:latin typeface="Microsoft YaHei" panose="020B0503020204020204" pitchFamily="34" charset="-122"/>
                <a:ea typeface="Microsoft YaHei" panose="020B0503020204020204" pitchFamily="34" charset="-122"/>
              </a:rPr>
              <a:t>基于孤立森林算法在不同参数设置下获奖论文的离群可视化展示 </a:t>
            </a:r>
            <a:endParaRPr lang="en-US" altLang="zh-CN" b="1" dirty="0">
              <a:solidFill>
                <a:srgbClr val="033180"/>
              </a:solidFill>
              <a:latin typeface="Microsoft YaHei" panose="020B0503020204020204" pitchFamily="34" charset="-122"/>
              <a:ea typeface="Microsoft YaHei" panose="020B0503020204020204" pitchFamily="34" charset="-122"/>
            </a:endParaRPr>
          </a:p>
        </p:txBody>
      </p:sp>
    </p:spTree>
    <p:custDataLst>
      <p:tags r:id="rId1"/>
    </p:custDataLst>
    <p:extLst>
      <p:ext uri="{BB962C8B-B14F-4D97-AF65-F5344CB8AC3E}">
        <p14:creationId xmlns:p14="http://schemas.microsoft.com/office/powerpoint/2010/main" val="1188691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650CD9F9-8469-FF46-A0C4-F7D809B9E15D}"/>
              </a:ext>
            </a:extLst>
          </p:cNvPr>
          <p:cNvGrpSpPr/>
          <p:nvPr/>
        </p:nvGrpSpPr>
        <p:grpSpPr>
          <a:xfrm>
            <a:off x="407368" y="320462"/>
            <a:ext cx="7896705" cy="523220"/>
            <a:chOff x="343866" y="321700"/>
            <a:chExt cx="8268041" cy="547822"/>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032254" y="321700"/>
              <a:ext cx="7579653" cy="547822"/>
            </a:xfrm>
            <a:prstGeom prst="rect">
              <a:avLst/>
            </a:prstGeom>
          </p:spPr>
          <p:txBody>
            <a:bodyPr wrap="square">
              <a:spAutoFit/>
            </a:bodyPr>
            <a:lstStyle/>
            <a:p>
              <a:pPr>
                <a:defRPr/>
              </a:pPr>
              <a:r>
                <a:rPr kumimoji="0" lang="en-US" altLang="zh-CN"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03-</a:t>
              </a:r>
              <a:r>
                <a:rPr kumimoji="0" lang="zh-CN" altLang="en-US"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离群点检测与结果分析 </a:t>
              </a:r>
            </a:p>
          </p:txBody>
        </p:sp>
      </p:gr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3"/>
          <a:stretch>
            <a:fillRect/>
          </a:stretch>
        </p:blipFill>
        <p:spPr>
          <a:xfrm>
            <a:off x="8610600" y="120231"/>
            <a:ext cx="3461875" cy="602205"/>
          </a:xfrm>
          <a:prstGeom prst="rect">
            <a:avLst/>
          </a:prstGeom>
        </p:spPr>
      </p:pic>
      <p:pic>
        <p:nvPicPr>
          <p:cNvPr id="2" name="图片 1">
            <a:extLst>
              <a:ext uri="{FF2B5EF4-FFF2-40B4-BE49-F238E27FC236}">
                <a16:creationId xmlns:a16="http://schemas.microsoft.com/office/drawing/2014/main" id="{FBC71DB4-FBD4-7C4B-9135-E4CF5E430C2D}"/>
              </a:ext>
            </a:extLst>
          </p:cNvPr>
          <p:cNvPicPr>
            <a:picLocks noChangeAspect="1"/>
          </p:cNvPicPr>
          <p:nvPr/>
        </p:nvPicPr>
        <p:blipFill>
          <a:blip r:embed="rId4"/>
          <a:stretch>
            <a:fillRect/>
          </a:stretch>
        </p:blipFill>
        <p:spPr>
          <a:xfrm>
            <a:off x="335360" y="980728"/>
            <a:ext cx="5751241" cy="5303922"/>
          </a:xfrm>
          <a:prstGeom prst="rect">
            <a:avLst/>
          </a:prstGeom>
        </p:spPr>
      </p:pic>
      <p:sp>
        <p:nvSpPr>
          <p:cNvPr id="44" name="右箭头 43">
            <a:extLst>
              <a:ext uri="{FF2B5EF4-FFF2-40B4-BE49-F238E27FC236}">
                <a16:creationId xmlns:a16="http://schemas.microsoft.com/office/drawing/2014/main" id="{6FAC2231-FE96-F844-B0AD-050E3CEA2291}"/>
              </a:ext>
            </a:extLst>
          </p:cNvPr>
          <p:cNvSpPr/>
          <p:nvPr/>
        </p:nvSpPr>
        <p:spPr>
          <a:xfrm>
            <a:off x="6184133" y="5140365"/>
            <a:ext cx="513455" cy="52322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F676721-1FC8-2443-A365-BD3F55C912F5}"/>
              </a:ext>
            </a:extLst>
          </p:cNvPr>
          <p:cNvPicPr>
            <a:picLocks noChangeAspect="1"/>
          </p:cNvPicPr>
          <p:nvPr/>
        </p:nvPicPr>
        <p:blipFill>
          <a:blip r:embed="rId5"/>
          <a:stretch>
            <a:fillRect/>
          </a:stretch>
        </p:blipFill>
        <p:spPr>
          <a:xfrm>
            <a:off x="6744072" y="4551968"/>
            <a:ext cx="5186483" cy="1700014"/>
          </a:xfrm>
          <a:prstGeom prst="rect">
            <a:avLst/>
          </a:prstGeom>
        </p:spPr>
      </p:pic>
      <p:sp>
        <p:nvSpPr>
          <p:cNvPr id="57" name="文本框 56">
            <a:extLst>
              <a:ext uri="{FF2B5EF4-FFF2-40B4-BE49-F238E27FC236}">
                <a16:creationId xmlns:a16="http://schemas.microsoft.com/office/drawing/2014/main" id="{7B099CF1-48CC-E042-B525-B8DA76239AFD}"/>
              </a:ext>
            </a:extLst>
          </p:cNvPr>
          <p:cNvSpPr txBox="1"/>
          <p:nvPr/>
        </p:nvSpPr>
        <p:spPr>
          <a:xfrm>
            <a:off x="6312024" y="1253916"/>
            <a:ext cx="5400600" cy="3139321"/>
          </a:xfrm>
          <a:prstGeom prst="rect">
            <a:avLst/>
          </a:prstGeom>
          <a:noFill/>
        </p:spPr>
        <p:txBody>
          <a:bodyPr wrap="square">
            <a:spAutoFit/>
          </a:bodyPr>
          <a:lstStyle/>
          <a:p>
            <a:pPr marL="285750" indent="-285750">
              <a:buFont typeface="Wingdings" pitchFamily="2" charset="2"/>
              <a:buChar char="Ø"/>
            </a:pPr>
            <a:r>
              <a:rPr lang="zh-CN" altLang="zh-CN" b="1" kern="100" dirty="0">
                <a:solidFill>
                  <a:srgbClr val="033180"/>
                </a:solidFill>
                <a:effectLst/>
                <a:latin typeface="Microsoft YaHei" panose="020B0503020204020204" pitchFamily="34" charset="-122"/>
                <a:ea typeface="Microsoft YaHei" panose="020B0503020204020204" pitchFamily="34" charset="-122"/>
                <a:cs typeface="Times New Roman" panose="02020603050405020304" pitchFamily="18" charset="0"/>
              </a:rPr>
              <a:t>随着时间的不断推移与相关论文的不断发表，集群的范围也不断扩大，且这个大的集群有</a:t>
            </a:r>
            <a:r>
              <a:rPr lang="zh-CN" altLang="zh-CN" b="1" kern="100" dirty="0">
                <a:solidFill>
                  <a:srgbClr val="FF0000"/>
                </a:solidFill>
                <a:effectLst/>
                <a:latin typeface="Microsoft YaHei" panose="020B0503020204020204" pitchFamily="34" charset="-122"/>
                <a:ea typeface="Microsoft YaHei" panose="020B0503020204020204" pitchFamily="34" charset="-122"/>
                <a:cs typeface="Times New Roman" panose="02020603050405020304" pitchFamily="18" charset="0"/>
              </a:rPr>
              <a:t>逐渐将三篇开创性论文融合的趋势</a:t>
            </a:r>
            <a:r>
              <a:rPr lang="zh-CN" altLang="zh-CN" b="1" dirty="0">
                <a:solidFill>
                  <a:srgbClr val="FF0000"/>
                </a:solidFill>
                <a:effectLst/>
                <a:latin typeface="Microsoft YaHei" panose="020B0503020204020204" pitchFamily="34" charset="-122"/>
                <a:ea typeface="Microsoft YaHei" panose="020B0503020204020204" pitchFamily="34" charset="-122"/>
              </a:rPr>
              <a:t> </a:t>
            </a:r>
            <a:endParaRPr lang="en-US" altLang="zh-CN" b="1" dirty="0">
              <a:solidFill>
                <a:srgbClr val="FF0000"/>
              </a:solidFill>
              <a:effectLst/>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endParaRPr lang="en-US" altLang="zh-CN" b="1" dirty="0">
              <a:solidFill>
                <a:srgbClr val="03318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en-US" altLang="zh-CN" b="1" dirty="0">
                <a:solidFill>
                  <a:srgbClr val="033180"/>
                </a:solidFill>
                <a:latin typeface="Microsoft YaHei" panose="020B0503020204020204" pitchFamily="34" charset="-122"/>
                <a:ea typeface="Microsoft YaHei" panose="020B0503020204020204" pitchFamily="34" charset="-122"/>
              </a:rPr>
              <a:t>2019-2021</a:t>
            </a:r>
            <a:r>
              <a:rPr lang="zh-CN" altLang="en-US" b="1" dirty="0">
                <a:solidFill>
                  <a:srgbClr val="033180"/>
                </a:solidFill>
                <a:latin typeface="Microsoft YaHei" panose="020B0503020204020204" pitchFamily="34" charset="-122"/>
                <a:ea typeface="Microsoft YaHei" panose="020B0503020204020204" pitchFamily="34" charset="-122"/>
              </a:rPr>
              <a:t>年（获奖年），三篇论文已经完全融合到集群之中，说明其已成为“常规科学”的一部分。通过分析引用这些开创性论文的文章内容时也发现，</a:t>
            </a:r>
            <a:r>
              <a:rPr lang="zh-CN" altLang="en-US" b="1" dirty="0">
                <a:solidFill>
                  <a:srgbClr val="FF0000"/>
                </a:solidFill>
                <a:latin typeface="Microsoft YaHei" panose="020B0503020204020204" pitchFamily="34" charset="-122"/>
                <a:ea typeface="Microsoft YaHei" panose="020B0503020204020204" pitchFamily="34" charset="-122"/>
              </a:rPr>
              <a:t>这一突破性研究完成了研究成果的应用转化</a:t>
            </a:r>
            <a:r>
              <a:rPr lang="zh-CN" altLang="en-US" b="1" dirty="0">
                <a:solidFill>
                  <a:srgbClr val="033180"/>
                </a:solidFill>
                <a:latin typeface="Microsoft YaHei" panose="020B0503020204020204" pitchFamily="34" charset="-122"/>
                <a:ea typeface="Microsoft YaHei" panose="020B0503020204020204" pitchFamily="34" charset="-122"/>
              </a:rPr>
              <a:t>，他们的科学发现已应用于临床、治疗癌症等方面，这也从侧面证实了其最终会融入集群的情况 </a:t>
            </a:r>
          </a:p>
        </p:txBody>
      </p:sp>
    </p:spTree>
    <p:custDataLst>
      <p:tags r:id="rId1"/>
    </p:custDataLst>
    <p:extLst>
      <p:ext uri="{BB962C8B-B14F-4D97-AF65-F5344CB8AC3E}">
        <p14:creationId xmlns:p14="http://schemas.microsoft.com/office/powerpoint/2010/main" val="197489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650CD9F9-8469-FF46-A0C4-F7D809B9E15D}"/>
              </a:ext>
            </a:extLst>
          </p:cNvPr>
          <p:cNvGrpSpPr/>
          <p:nvPr/>
        </p:nvGrpSpPr>
        <p:grpSpPr>
          <a:xfrm>
            <a:off x="407368" y="320462"/>
            <a:ext cx="7896705" cy="523220"/>
            <a:chOff x="343866" y="321700"/>
            <a:chExt cx="8268041" cy="547822"/>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032254" y="321700"/>
              <a:ext cx="7579653" cy="547822"/>
            </a:xfrm>
            <a:prstGeom prst="rect">
              <a:avLst/>
            </a:prstGeom>
          </p:spPr>
          <p:txBody>
            <a:bodyPr wrap="square">
              <a:spAutoFit/>
            </a:bodyPr>
            <a:lstStyle/>
            <a:p>
              <a:pPr>
                <a:defRPr/>
              </a:pPr>
              <a:r>
                <a:rPr kumimoji="0" lang="en-US" altLang="zh-CN"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04-</a:t>
              </a:r>
              <a:r>
                <a:rPr lang="zh-CN" altLang="en-US" sz="28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识别结果验证</a:t>
              </a:r>
              <a:r>
                <a:rPr kumimoji="0" lang="zh-CN" altLang="en-US" sz="2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rPr>
                <a:t> </a:t>
              </a:r>
            </a:p>
          </p:txBody>
        </p:sp>
      </p:gr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3"/>
          <a:stretch>
            <a:fillRect/>
          </a:stretch>
        </p:blipFill>
        <p:spPr>
          <a:xfrm>
            <a:off x="8610600" y="120231"/>
            <a:ext cx="3461875" cy="602205"/>
          </a:xfrm>
          <a:prstGeom prst="rect">
            <a:avLst/>
          </a:prstGeom>
        </p:spPr>
      </p:pic>
      <p:sp>
        <p:nvSpPr>
          <p:cNvPr id="12" name="文本框 11">
            <a:extLst>
              <a:ext uri="{FF2B5EF4-FFF2-40B4-BE49-F238E27FC236}">
                <a16:creationId xmlns:a16="http://schemas.microsoft.com/office/drawing/2014/main" id="{C4A18C78-0451-8B4F-AD6A-DC8AC695FBDB}"/>
              </a:ext>
            </a:extLst>
          </p:cNvPr>
          <p:cNvSpPr txBox="1"/>
          <p:nvPr/>
        </p:nvSpPr>
        <p:spPr>
          <a:xfrm>
            <a:off x="598887" y="836712"/>
            <a:ext cx="10969721" cy="5773440"/>
          </a:xfrm>
          <a:prstGeom prst="rect">
            <a:avLst/>
          </a:prstGeom>
          <a:noFill/>
        </p:spPr>
        <p:txBody>
          <a:bodyPr wrap="square" rtlCol="0">
            <a:spAutoFit/>
          </a:bodyPr>
          <a:lstStyle/>
          <a:p>
            <a:pPr marL="285750" indent="-285750" algn="just">
              <a:lnSpc>
                <a:spcPct val="150000"/>
              </a:lnSpc>
              <a:buFont typeface="Wingdings" pitchFamily="2" charset="2"/>
              <a:buChar char="Ø"/>
            </a:pPr>
            <a:r>
              <a:rPr lang="zh-CN" altLang="en-US" sz="2000" b="1" dirty="0">
                <a:solidFill>
                  <a:srgbClr val="FF0000"/>
                </a:solidFill>
                <a:latin typeface="Microsoft YaHei" panose="020B0503020204020204" pitchFamily="34" charset="-122"/>
                <a:ea typeface="Microsoft YaHei" panose="020B0503020204020204" pitchFamily="34" charset="-122"/>
              </a:rPr>
              <a:t>对</a:t>
            </a:r>
            <a:r>
              <a:rPr lang="en-US" altLang="zh-CN" sz="2000" b="1" dirty="0">
                <a:solidFill>
                  <a:srgbClr val="FF0000"/>
                </a:solidFill>
                <a:latin typeface="Microsoft YaHei" panose="020B0503020204020204" pitchFamily="34" charset="-122"/>
                <a:ea typeface="Microsoft YaHei" panose="020B0503020204020204" pitchFamily="34" charset="-122"/>
              </a:rPr>
              <a:t>1997</a:t>
            </a:r>
            <a:r>
              <a:rPr lang="zh-CN" altLang="en-US" sz="2000" b="1" dirty="0">
                <a:solidFill>
                  <a:srgbClr val="FF0000"/>
                </a:solidFill>
                <a:latin typeface="Microsoft YaHei" panose="020B0503020204020204" pitchFamily="34" charset="-122"/>
                <a:ea typeface="Microsoft YaHei" panose="020B0503020204020204" pitchFamily="34" charset="-122"/>
              </a:rPr>
              <a:t>年除获奖论文以外的</a:t>
            </a:r>
            <a:r>
              <a:rPr lang="en-US" altLang="zh-CN" sz="2000" b="1" dirty="0">
                <a:solidFill>
                  <a:srgbClr val="FF0000"/>
                </a:solidFill>
                <a:latin typeface="Microsoft YaHei" panose="020B0503020204020204" pitchFamily="34" charset="-122"/>
                <a:ea typeface="Microsoft YaHei" panose="020B0503020204020204" pitchFamily="34" charset="-122"/>
              </a:rPr>
              <a:t>20</a:t>
            </a:r>
            <a:r>
              <a:rPr lang="zh-CN" altLang="en-US" sz="2000" b="1" dirty="0">
                <a:solidFill>
                  <a:srgbClr val="FF0000"/>
                </a:solidFill>
                <a:latin typeface="Microsoft YaHei" panose="020B0503020204020204" pitchFamily="34" charset="-122"/>
                <a:ea typeface="Microsoft YaHei" panose="020B0503020204020204" pitchFamily="34" charset="-122"/>
              </a:rPr>
              <a:t>篇离群点论文进行了逐一分析与判断</a:t>
            </a:r>
            <a:endParaRPr lang="en-US" altLang="zh-CN" sz="2000" b="1" dirty="0">
              <a:solidFill>
                <a:srgbClr val="033180"/>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Wingdings" pitchFamily="2" charset="2"/>
              <a:buChar char="Ø"/>
            </a:pPr>
            <a:r>
              <a:rPr lang="zh-CN" altLang="en-US" sz="1600" b="1" dirty="0">
                <a:solidFill>
                  <a:srgbClr val="033180"/>
                </a:solidFill>
                <a:latin typeface="Microsoft YaHei" panose="020B0503020204020204" pitchFamily="34" charset="-122"/>
                <a:ea typeface="Microsoft YaHei" panose="020B0503020204020204" pitchFamily="34" charset="-122"/>
              </a:rPr>
              <a:t>通过对这些文章摘要的解读，可以发现</a:t>
            </a:r>
            <a:r>
              <a:rPr lang="zh-CN" altLang="en-US" sz="1600" b="1" dirty="0">
                <a:solidFill>
                  <a:srgbClr val="FF0000"/>
                </a:solidFill>
                <a:latin typeface="Microsoft YaHei" panose="020B0503020204020204" pitchFamily="34" charset="-122"/>
                <a:ea typeface="Microsoft YaHei" panose="020B0503020204020204" pitchFamily="34" charset="-122"/>
              </a:rPr>
              <a:t>绝大多数文章与获奖论文具体的研究领域无关</a:t>
            </a:r>
            <a:r>
              <a:rPr lang="zh-CN" altLang="en-US" sz="1600" b="1" dirty="0">
                <a:solidFill>
                  <a:srgbClr val="033180"/>
                </a:solidFill>
                <a:latin typeface="Microsoft YaHei" panose="020B0503020204020204" pitchFamily="34" charset="-122"/>
                <a:ea typeface="Microsoft YaHei" panose="020B0503020204020204" pitchFamily="34" charset="-122"/>
              </a:rPr>
              <a:t>，如“氨基酸</a:t>
            </a:r>
            <a:r>
              <a:rPr lang="en-US" altLang="zh-CN" sz="1600" b="1" dirty="0">
                <a:solidFill>
                  <a:srgbClr val="033180"/>
                </a:solidFill>
                <a:latin typeface="Microsoft YaHei" panose="020B0503020204020204" pitchFamily="34" charset="-122"/>
                <a:ea typeface="Microsoft YaHei" panose="020B0503020204020204" pitchFamily="34" charset="-122"/>
              </a:rPr>
              <a:t>38</a:t>
            </a:r>
            <a:r>
              <a:rPr lang="zh-CN" altLang="en-US" sz="1600" b="1" dirty="0">
                <a:solidFill>
                  <a:srgbClr val="033180"/>
                </a:solidFill>
                <a:latin typeface="Microsoft YaHei" panose="020B0503020204020204" pitchFamily="34" charset="-122"/>
                <a:ea typeface="Microsoft YaHei" panose="020B0503020204020204" pitchFamily="34" charset="-122"/>
              </a:rPr>
              <a:t>到</a:t>
            </a:r>
            <a:r>
              <a:rPr lang="en-US" altLang="zh-CN" sz="1600" b="1" dirty="0">
                <a:solidFill>
                  <a:srgbClr val="033180"/>
                </a:solidFill>
                <a:latin typeface="Microsoft YaHei" panose="020B0503020204020204" pitchFamily="34" charset="-122"/>
                <a:ea typeface="Microsoft YaHei" panose="020B0503020204020204" pitchFamily="34" charset="-122"/>
              </a:rPr>
              <a:t>45</a:t>
            </a:r>
            <a:r>
              <a:rPr lang="zh-CN" altLang="en-US" sz="1600" b="1" dirty="0">
                <a:solidFill>
                  <a:srgbClr val="033180"/>
                </a:solidFill>
                <a:latin typeface="Microsoft YaHei" panose="020B0503020204020204" pitchFamily="34" charset="-122"/>
                <a:ea typeface="Microsoft YaHei" panose="020B0503020204020204" pitchFamily="34" charset="-122"/>
              </a:rPr>
              <a:t>的区域是人类和小鼠</a:t>
            </a:r>
            <a:r>
              <a:rPr lang="en" altLang="zh-CN" sz="1600" b="1" dirty="0">
                <a:solidFill>
                  <a:srgbClr val="033180"/>
                </a:solidFill>
                <a:latin typeface="Microsoft YaHei" panose="020B0503020204020204" pitchFamily="34" charset="-122"/>
                <a:ea typeface="Microsoft YaHei" panose="020B0503020204020204" pitchFamily="34" charset="-122"/>
              </a:rPr>
              <a:t>beta2m‘</a:t>
            </a:r>
            <a:r>
              <a:rPr lang="zh-CN" altLang="en-US" sz="1600" b="1" dirty="0">
                <a:solidFill>
                  <a:srgbClr val="033180"/>
                </a:solidFill>
                <a:latin typeface="Microsoft YaHei" panose="020B0503020204020204" pitchFamily="34" charset="-122"/>
                <a:ea typeface="Microsoft YaHei" panose="020B0503020204020204" pitchFamily="34" charset="-122"/>
              </a:rPr>
              <a:t>外源性’的重要结构特征”、“</a:t>
            </a:r>
            <a:r>
              <a:rPr lang="en" altLang="zh-CN" sz="1600" b="1" dirty="0">
                <a:solidFill>
                  <a:srgbClr val="033180"/>
                </a:solidFill>
                <a:latin typeface="Microsoft YaHei" panose="020B0503020204020204" pitchFamily="34" charset="-122"/>
                <a:ea typeface="Microsoft YaHei" panose="020B0503020204020204" pitchFamily="34" charset="-122"/>
              </a:rPr>
              <a:t>ATP</a:t>
            </a:r>
            <a:r>
              <a:rPr lang="zh-CN" altLang="en-US" sz="1600" b="1" dirty="0">
                <a:solidFill>
                  <a:srgbClr val="033180"/>
                </a:solidFill>
                <a:latin typeface="Microsoft YaHei" panose="020B0503020204020204" pitchFamily="34" charset="-122"/>
                <a:ea typeface="Microsoft YaHei" panose="020B0503020204020204" pitchFamily="34" charset="-122"/>
              </a:rPr>
              <a:t>激活通道的电压依赖性门控”，这可能是在选取对照组论文时扩大研究范围所致。此外，这些论文中还包括一些案例研究、对比研究的文章以及未清除干净的综述型文章，这些均不在本文的研究范围之内</a:t>
            </a:r>
            <a:endParaRPr lang="en-US" altLang="zh-CN" sz="1600"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sz="2000" b="1" dirty="0">
                <a:solidFill>
                  <a:srgbClr val="FF0000"/>
                </a:solidFill>
                <a:latin typeface="Microsoft YaHei" panose="020B0503020204020204" pitchFamily="34" charset="-122"/>
                <a:ea typeface="Microsoft YaHei" panose="020B0503020204020204" pitchFamily="34" charset="-122"/>
              </a:rPr>
              <a:t>分析在第一篇获奖论文发表后，后续论文受“离群点”论文影响的情况 </a:t>
            </a:r>
            <a:endParaRPr lang="en-US" altLang="zh-CN" sz="2000" b="1" dirty="0">
              <a:solidFill>
                <a:srgbClr val="FF0000"/>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Wingdings" pitchFamily="2" charset="2"/>
              <a:buChar char="Ø"/>
            </a:pPr>
            <a:r>
              <a:rPr lang="zh-CN" altLang="en-US" sz="1600" b="1" dirty="0">
                <a:solidFill>
                  <a:srgbClr val="033180"/>
                </a:solidFill>
                <a:latin typeface="Microsoft YaHei" panose="020B0503020204020204" pitchFamily="34" charset="-122"/>
                <a:ea typeface="Microsoft YaHei" panose="020B0503020204020204" pitchFamily="34" charset="-122"/>
              </a:rPr>
              <a:t>分别选取了</a:t>
            </a:r>
            <a:r>
              <a:rPr lang="en-US" altLang="zh-CN" sz="1600" b="1" dirty="0">
                <a:solidFill>
                  <a:srgbClr val="033180"/>
                </a:solidFill>
                <a:latin typeface="Microsoft YaHei" panose="020B0503020204020204" pitchFamily="34" charset="-122"/>
                <a:ea typeface="Microsoft YaHei" panose="020B0503020204020204" pitchFamily="34" charset="-122"/>
              </a:rPr>
              <a:t>1998</a:t>
            </a:r>
            <a:r>
              <a:rPr lang="zh-CN" altLang="en-US" sz="1600" b="1" dirty="0">
                <a:solidFill>
                  <a:srgbClr val="033180"/>
                </a:solidFill>
                <a:latin typeface="Microsoft YaHei" panose="020B0503020204020204" pitchFamily="34" charset="-122"/>
                <a:ea typeface="Microsoft YaHei" panose="020B0503020204020204" pitchFamily="34" charset="-122"/>
              </a:rPr>
              <a:t>、</a:t>
            </a:r>
            <a:r>
              <a:rPr lang="en-US" altLang="zh-CN" sz="1600" b="1" dirty="0">
                <a:solidFill>
                  <a:srgbClr val="033180"/>
                </a:solidFill>
                <a:latin typeface="Microsoft YaHei" panose="020B0503020204020204" pitchFamily="34" charset="-122"/>
                <a:ea typeface="Microsoft YaHei" panose="020B0503020204020204" pitchFamily="34" charset="-122"/>
              </a:rPr>
              <a:t>1999</a:t>
            </a:r>
            <a:r>
              <a:rPr lang="zh-CN" altLang="en-US" sz="1600" b="1" dirty="0">
                <a:solidFill>
                  <a:srgbClr val="033180"/>
                </a:solidFill>
                <a:latin typeface="Microsoft YaHei" panose="020B0503020204020204" pitchFamily="34" charset="-122"/>
                <a:ea typeface="Microsoft YaHei" panose="020B0503020204020204" pitchFamily="34" charset="-122"/>
              </a:rPr>
              <a:t>、</a:t>
            </a:r>
            <a:r>
              <a:rPr lang="en-US" altLang="zh-CN" sz="1600" b="1" dirty="0">
                <a:solidFill>
                  <a:srgbClr val="033180"/>
                </a:solidFill>
                <a:latin typeface="Microsoft YaHei" panose="020B0503020204020204" pitchFamily="34" charset="-122"/>
                <a:ea typeface="Microsoft YaHei" panose="020B0503020204020204" pitchFamily="34" charset="-122"/>
              </a:rPr>
              <a:t>2000</a:t>
            </a:r>
            <a:r>
              <a:rPr lang="zh-CN" altLang="en-US" sz="1600" b="1" dirty="0">
                <a:solidFill>
                  <a:srgbClr val="033180"/>
                </a:solidFill>
                <a:latin typeface="Microsoft YaHei" panose="020B0503020204020204" pitchFamily="34" charset="-122"/>
                <a:ea typeface="Microsoft YaHei" panose="020B0503020204020204" pitchFamily="34" charset="-122"/>
              </a:rPr>
              <a:t>年发表论文中</a:t>
            </a:r>
            <a:r>
              <a:rPr lang="zh-CN" altLang="en-US" sz="1600" b="1" dirty="0">
                <a:solidFill>
                  <a:srgbClr val="FF0000"/>
                </a:solidFill>
                <a:latin typeface="Microsoft YaHei" panose="020B0503020204020204" pitchFamily="34" charset="-122"/>
                <a:ea typeface="Microsoft YaHei" panose="020B0503020204020204" pitchFamily="34" charset="-122"/>
              </a:rPr>
              <a:t>与获奖论文距离较近的</a:t>
            </a:r>
            <a:r>
              <a:rPr lang="en-US" altLang="zh-CN" sz="1600" b="1" dirty="0">
                <a:solidFill>
                  <a:srgbClr val="FF0000"/>
                </a:solidFill>
                <a:latin typeface="Microsoft YaHei" panose="020B0503020204020204" pitchFamily="34" charset="-122"/>
                <a:ea typeface="Microsoft YaHei" panose="020B0503020204020204" pitchFamily="34" charset="-122"/>
              </a:rPr>
              <a:t>10</a:t>
            </a:r>
            <a:r>
              <a:rPr lang="zh-CN" altLang="en-US" sz="1600" b="1" dirty="0">
                <a:solidFill>
                  <a:srgbClr val="FF0000"/>
                </a:solidFill>
                <a:latin typeface="Microsoft YaHei" panose="020B0503020204020204" pitchFamily="34" charset="-122"/>
                <a:ea typeface="Microsoft YaHei" panose="020B0503020204020204" pitchFamily="34" charset="-122"/>
              </a:rPr>
              <a:t>篇论文</a:t>
            </a:r>
            <a:r>
              <a:rPr lang="zh-CN" altLang="en-US" sz="1600" b="1" dirty="0">
                <a:solidFill>
                  <a:srgbClr val="033180"/>
                </a:solidFill>
                <a:latin typeface="Microsoft YaHei" panose="020B0503020204020204" pitchFamily="34" charset="-122"/>
                <a:ea typeface="Microsoft YaHei" panose="020B0503020204020204" pitchFamily="34" charset="-122"/>
              </a:rPr>
              <a:t>并对其进行分析。这些研究主要围绕着辣椒素刺激感觉神经（痛觉感受器）的机制展开研究，如“初级传入痛觉受体释放速激肽是产生中度至强烈疼痛的必要条件”等</a:t>
            </a:r>
            <a:endParaRPr lang="en-US" altLang="zh-CN" sz="1600" b="1" dirty="0">
              <a:solidFill>
                <a:srgbClr val="033180"/>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Wingdings" pitchFamily="2" charset="2"/>
              <a:buChar char="Ø"/>
            </a:pPr>
            <a:r>
              <a:rPr lang="zh-CN" altLang="en-US" sz="1600" b="1" dirty="0">
                <a:solidFill>
                  <a:srgbClr val="FF0000"/>
                </a:solidFill>
                <a:latin typeface="Microsoft YaHei" panose="020B0503020204020204" pitchFamily="34" charset="-122"/>
                <a:ea typeface="Microsoft YaHei" panose="020B0503020204020204" pitchFamily="34" charset="-122"/>
              </a:rPr>
              <a:t>针对这些相关文章的参考文献进行了查看</a:t>
            </a:r>
            <a:r>
              <a:rPr lang="zh-CN" altLang="en-US" sz="1600" b="1" dirty="0">
                <a:solidFill>
                  <a:srgbClr val="033180"/>
                </a:solidFill>
                <a:latin typeface="Microsoft YaHei" panose="020B0503020204020204" pitchFamily="34" charset="-122"/>
                <a:ea typeface="Microsoft YaHei" panose="020B0503020204020204" pitchFamily="34" charset="-122"/>
              </a:rPr>
              <a:t>。其中，</a:t>
            </a:r>
            <a:r>
              <a:rPr lang="en-US" altLang="zh-CN" sz="1600" b="1" dirty="0">
                <a:solidFill>
                  <a:srgbClr val="033180"/>
                </a:solidFill>
                <a:latin typeface="Microsoft YaHei" panose="020B0503020204020204" pitchFamily="34" charset="-122"/>
                <a:ea typeface="Microsoft YaHei" panose="020B0503020204020204" pitchFamily="34" charset="-122"/>
              </a:rPr>
              <a:t>1998</a:t>
            </a:r>
            <a:r>
              <a:rPr lang="zh-CN" altLang="en-US" sz="1600" b="1" dirty="0">
                <a:solidFill>
                  <a:srgbClr val="033180"/>
                </a:solidFill>
                <a:latin typeface="Microsoft YaHei" panose="020B0503020204020204" pitchFamily="34" charset="-122"/>
                <a:ea typeface="Microsoft YaHei" panose="020B0503020204020204" pitchFamily="34" charset="-122"/>
              </a:rPr>
              <a:t>年距离获奖论文较近的</a:t>
            </a:r>
            <a:r>
              <a:rPr lang="en-US" altLang="zh-CN" sz="1600" b="1" dirty="0">
                <a:solidFill>
                  <a:srgbClr val="033180"/>
                </a:solidFill>
                <a:latin typeface="Microsoft YaHei" panose="020B0503020204020204" pitchFamily="34" charset="-122"/>
                <a:ea typeface="Microsoft YaHei" panose="020B0503020204020204" pitchFamily="34" charset="-122"/>
              </a:rPr>
              <a:t>10</a:t>
            </a:r>
            <a:r>
              <a:rPr lang="zh-CN" altLang="en-US" sz="1600" b="1" dirty="0">
                <a:solidFill>
                  <a:srgbClr val="033180"/>
                </a:solidFill>
                <a:latin typeface="Microsoft YaHei" panose="020B0503020204020204" pitchFamily="34" charset="-122"/>
                <a:ea typeface="Microsoft YaHei" panose="020B0503020204020204" pitchFamily="34" charset="-122"/>
              </a:rPr>
              <a:t>篇论文中，有</a:t>
            </a:r>
            <a:r>
              <a:rPr lang="en-US" altLang="zh-CN" sz="1600" b="1" dirty="0">
                <a:solidFill>
                  <a:srgbClr val="033180"/>
                </a:solidFill>
                <a:latin typeface="Microsoft YaHei" panose="020B0503020204020204" pitchFamily="34" charset="-122"/>
                <a:ea typeface="Microsoft YaHei" panose="020B0503020204020204" pitchFamily="34" charset="-122"/>
              </a:rPr>
              <a:t>7</a:t>
            </a:r>
            <a:r>
              <a:rPr lang="zh-CN" altLang="en-US" sz="1600" b="1" dirty="0">
                <a:solidFill>
                  <a:srgbClr val="033180"/>
                </a:solidFill>
                <a:latin typeface="Microsoft YaHei" panose="020B0503020204020204" pitchFamily="34" charset="-122"/>
                <a:ea typeface="Microsoft YaHei" panose="020B0503020204020204" pitchFamily="34" charset="-122"/>
              </a:rPr>
              <a:t>篇文章与获奖论文的研究内容相近，且有</a:t>
            </a:r>
            <a:r>
              <a:rPr lang="en-US" altLang="zh-CN" sz="1600" b="1" dirty="0">
                <a:solidFill>
                  <a:srgbClr val="033180"/>
                </a:solidFill>
                <a:latin typeface="Microsoft YaHei" panose="020B0503020204020204" pitchFamily="34" charset="-122"/>
                <a:ea typeface="Microsoft YaHei" panose="020B0503020204020204" pitchFamily="34" charset="-122"/>
              </a:rPr>
              <a:t>3</a:t>
            </a:r>
            <a:r>
              <a:rPr lang="zh-CN" altLang="en-US" sz="1600" b="1" dirty="0">
                <a:solidFill>
                  <a:srgbClr val="033180"/>
                </a:solidFill>
                <a:latin typeface="Microsoft YaHei" panose="020B0503020204020204" pitchFamily="34" charset="-122"/>
                <a:ea typeface="Microsoft YaHei" panose="020B0503020204020204" pitchFamily="34" charset="-122"/>
              </a:rPr>
              <a:t>篇文章引用了获奖论文；</a:t>
            </a:r>
            <a:r>
              <a:rPr lang="en-US" altLang="zh-CN" sz="1600" b="1" dirty="0">
                <a:solidFill>
                  <a:srgbClr val="033180"/>
                </a:solidFill>
                <a:latin typeface="Microsoft YaHei" panose="020B0503020204020204" pitchFamily="34" charset="-122"/>
                <a:ea typeface="Microsoft YaHei" panose="020B0503020204020204" pitchFamily="34" charset="-122"/>
              </a:rPr>
              <a:t>1999</a:t>
            </a:r>
            <a:r>
              <a:rPr lang="zh-CN" altLang="en-US" sz="1600" b="1" dirty="0">
                <a:solidFill>
                  <a:srgbClr val="033180"/>
                </a:solidFill>
                <a:latin typeface="Microsoft YaHei" panose="020B0503020204020204" pitchFamily="34" charset="-122"/>
                <a:ea typeface="Microsoft YaHei" panose="020B0503020204020204" pitchFamily="34" charset="-122"/>
              </a:rPr>
              <a:t>年距离获奖论文较近的</a:t>
            </a:r>
            <a:r>
              <a:rPr lang="en-US" altLang="zh-CN" sz="1600" b="1" dirty="0">
                <a:solidFill>
                  <a:srgbClr val="033180"/>
                </a:solidFill>
                <a:latin typeface="Microsoft YaHei" panose="020B0503020204020204" pitchFamily="34" charset="-122"/>
                <a:ea typeface="Microsoft YaHei" panose="020B0503020204020204" pitchFamily="34" charset="-122"/>
              </a:rPr>
              <a:t>10</a:t>
            </a:r>
            <a:r>
              <a:rPr lang="zh-CN" altLang="en-US" sz="1600" b="1" dirty="0">
                <a:solidFill>
                  <a:srgbClr val="033180"/>
                </a:solidFill>
                <a:latin typeface="Microsoft YaHei" panose="020B0503020204020204" pitchFamily="34" charset="-122"/>
                <a:ea typeface="Microsoft YaHei" panose="020B0503020204020204" pitchFamily="34" charset="-122"/>
              </a:rPr>
              <a:t>篇论文中，有</a:t>
            </a:r>
            <a:r>
              <a:rPr lang="en-US" altLang="zh-CN" sz="1600" b="1" dirty="0">
                <a:solidFill>
                  <a:srgbClr val="033180"/>
                </a:solidFill>
                <a:latin typeface="Microsoft YaHei" panose="020B0503020204020204" pitchFamily="34" charset="-122"/>
                <a:ea typeface="Microsoft YaHei" panose="020B0503020204020204" pitchFamily="34" charset="-122"/>
              </a:rPr>
              <a:t>7</a:t>
            </a:r>
            <a:r>
              <a:rPr lang="zh-CN" altLang="en-US" sz="1600" b="1" dirty="0">
                <a:solidFill>
                  <a:srgbClr val="033180"/>
                </a:solidFill>
                <a:latin typeface="Microsoft YaHei" panose="020B0503020204020204" pitchFamily="34" charset="-122"/>
                <a:ea typeface="Microsoft YaHei" panose="020B0503020204020204" pitchFamily="34" charset="-122"/>
              </a:rPr>
              <a:t>篇文章与获奖论文的研究内容相近，且有</a:t>
            </a:r>
            <a:r>
              <a:rPr lang="en-US" altLang="zh-CN" sz="1600" b="1" dirty="0">
                <a:solidFill>
                  <a:srgbClr val="033180"/>
                </a:solidFill>
                <a:latin typeface="Microsoft YaHei" panose="020B0503020204020204" pitchFamily="34" charset="-122"/>
                <a:ea typeface="Microsoft YaHei" panose="020B0503020204020204" pitchFamily="34" charset="-122"/>
              </a:rPr>
              <a:t>5</a:t>
            </a:r>
            <a:r>
              <a:rPr lang="zh-CN" altLang="en-US" sz="1600" b="1" dirty="0">
                <a:solidFill>
                  <a:srgbClr val="033180"/>
                </a:solidFill>
                <a:latin typeface="Microsoft YaHei" panose="020B0503020204020204" pitchFamily="34" charset="-122"/>
                <a:ea typeface="Microsoft YaHei" panose="020B0503020204020204" pitchFamily="34" charset="-122"/>
              </a:rPr>
              <a:t>篇文章引用了获奖论文；</a:t>
            </a:r>
            <a:r>
              <a:rPr lang="en-US" altLang="zh-CN" sz="1600" b="1" dirty="0">
                <a:solidFill>
                  <a:srgbClr val="033180"/>
                </a:solidFill>
                <a:latin typeface="Microsoft YaHei" panose="020B0503020204020204" pitchFamily="34" charset="-122"/>
                <a:ea typeface="Microsoft YaHei" panose="020B0503020204020204" pitchFamily="34" charset="-122"/>
              </a:rPr>
              <a:t>2000</a:t>
            </a:r>
            <a:r>
              <a:rPr lang="zh-CN" altLang="en-US" sz="1600" b="1" dirty="0">
                <a:solidFill>
                  <a:srgbClr val="033180"/>
                </a:solidFill>
                <a:latin typeface="Microsoft YaHei" panose="020B0503020204020204" pitchFamily="34" charset="-122"/>
                <a:ea typeface="Microsoft YaHei" panose="020B0503020204020204" pitchFamily="34" charset="-122"/>
              </a:rPr>
              <a:t>年距离获奖论文较近的</a:t>
            </a:r>
            <a:r>
              <a:rPr lang="en-US" altLang="zh-CN" sz="1600" b="1" dirty="0">
                <a:solidFill>
                  <a:srgbClr val="033180"/>
                </a:solidFill>
                <a:latin typeface="Microsoft YaHei" panose="020B0503020204020204" pitchFamily="34" charset="-122"/>
                <a:ea typeface="Microsoft YaHei" panose="020B0503020204020204" pitchFamily="34" charset="-122"/>
              </a:rPr>
              <a:t>10</a:t>
            </a:r>
            <a:r>
              <a:rPr lang="zh-CN" altLang="en-US" sz="1600" b="1" dirty="0">
                <a:solidFill>
                  <a:srgbClr val="033180"/>
                </a:solidFill>
                <a:latin typeface="Microsoft YaHei" panose="020B0503020204020204" pitchFamily="34" charset="-122"/>
                <a:ea typeface="Microsoft YaHei" panose="020B0503020204020204" pitchFamily="34" charset="-122"/>
              </a:rPr>
              <a:t>篇论文中，有</a:t>
            </a:r>
            <a:r>
              <a:rPr lang="en-US" altLang="zh-CN" sz="1600" b="1" dirty="0">
                <a:solidFill>
                  <a:srgbClr val="033180"/>
                </a:solidFill>
                <a:latin typeface="Microsoft YaHei" panose="020B0503020204020204" pitchFamily="34" charset="-122"/>
                <a:ea typeface="Microsoft YaHei" panose="020B0503020204020204" pitchFamily="34" charset="-122"/>
              </a:rPr>
              <a:t>8</a:t>
            </a:r>
            <a:r>
              <a:rPr lang="zh-CN" altLang="en-US" sz="1600" b="1" dirty="0">
                <a:solidFill>
                  <a:srgbClr val="033180"/>
                </a:solidFill>
                <a:latin typeface="Microsoft YaHei" panose="020B0503020204020204" pitchFamily="34" charset="-122"/>
                <a:ea typeface="Microsoft YaHei" panose="020B0503020204020204" pitchFamily="34" charset="-122"/>
              </a:rPr>
              <a:t>篇文章与获奖论文的研究内容相近，且有</a:t>
            </a:r>
            <a:r>
              <a:rPr lang="en-US" altLang="zh-CN" sz="1600" b="1" dirty="0">
                <a:solidFill>
                  <a:srgbClr val="033180"/>
                </a:solidFill>
                <a:latin typeface="Microsoft YaHei" panose="020B0503020204020204" pitchFamily="34" charset="-122"/>
                <a:ea typeface="Microsoft YaHei" panose="020B0503020204020204" pitchFamily="34" charset="-122"/>
              </a:rPr>
              <a:t>6</a:t>
            </a:r>
            <a:r>
              <a:rPr lang="zh-CN" altLang="en-US" sz="1600" b="1" dirty="0">
                <a:solidFill>
                  <a:srgbClr val="033180"/>
                </a:solidFill>
                <a:latin typeface="Microsoft YaHei" panose="020B0503020204020204" pitchFamily="34" charset="-122"/>
                <a:ea typeface="Microsoft YaHei" panose="020B0503020204020204" pitchFamily="34" charset="-122"/>
              </a:rPr>
              <a:t>篇文章引用了获奖论文。</a:t>
            </a:r>
            <a:endParaRPr lang="en-US" altLang="zh-CN" sz="1600" b="1" dirty="0">
              <a:solidFill>
                <a:srgbClr val="033180"/>
              </a:solidFill>
              <a:latin typeface="Microsoft YaHei" panose="020B0503020204020204" pitchFamily="34" charset="-122"/>
              <a:ea typeface="Microsoft YaHei" panose="020B0503020204020204" pitchFamily="34" charset="-122"/>
            </a:endParaRPr>
          </a:p>
          <a:p>
            <a:pPr marL="742950" lvl="1" indent="-285750" algn="just">
              <a:lnSpc>
                <a:spcPct val="150000"/>
              </a:lnSpc>
              <a:buFont typeface="Wingdings" pitchFamily="2" charset="2"/>
              <a:buChar char="Ø"/>
            </a:pPr>
            <a:r>
              <a:rPr lang="zh-CN" altLang="en-US" sz="1600" b="1" dirty="0">
                <a:solidFill>
                  <a:srgbClr val="033180"/>
                </a:solidFill>
                <a:latin typeface="Microsoft YaHei" panose="020B0503020204020204" pitchFamily="34" charset="-122"/>
                <a:ea typeface="Microsoft YaHei" panose="020B0503020204020204" pitchFamily="34" charset="-122"/>
              </a:rPr>
              <a:t>可以发现</a:t>
            </a:r>
            <a:r>
              <a:rPr lang="zh-CN" altLang="en-US" sz="1600" b="1" dirty="0">
                <a:solidFill>
                  <a:srgbClr val="FF0000"/>
                </a:solidFill>
                <a:latin typeface="Microsoft YaHei" panose="020B0503020204020204" pitchFamily="34" charset="-122"/>
                <a:ea typeface="Microsoft YaHei" panose="020B0503020204020204" pitchFamily="34" charset="-122"/>
              </a:rPr>
              <a:t>引用获奖论文的相关论文数量也是逐年上升的，后续论文陆续借鉴获奖论文研究工作的情况，也进一步从侧面证实了“离群点”论文所具备的突破性潜质</a:t>
            </a:r>
          </a:p>
        </p:txBody>
      </p:sp>
    </p:spTree>
    <p:custDataLst>
      <p:tags r:id="rId1"/>
    </p:custDataLst>
    <p:extLst>
      <p:ext uri="{BB962C8B-B14F-4D97-AF65-F5344CB8AC3E}">
        <p14:creationId xmlns:p14="http://schemas.microsoft.com/office/powerpoint/2010/main" val="409225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E639C5-4BD9-4B11-A32F-397D3058D46C}"/>
              </a:ext>
            </a:extLst>
          </p:cNvPr>
          <p:cNvPicPr>
            <a:picLocks noChangeAspect="1"/>
          </p:cNvPicPr>
          <p:nvPr/>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b="-174"/>
          <a:stretch/>
        </p:blipFill>
        <p:spPr>
          <a:xfrm flipH="1">
            <a:off x="0" y="-3153"/>
            <a:ext cx="12192000" cy="6957392"/>
          </a:xfrm>
          <a:prstGeom prst="rect">
            <a:avLst/>
          </a:prstGeom>
        </p:spPr>
      </p:pic>
      <p:pic>
        <p:nvPicPr>
          <p:cNvPr id="17" name="图片 16">
            <a:extLst>
              <a:ext uri="{FF2B5EF4-FFF2-40B4-BE49-F238E27FC236}">
                <a16:creationId xmlns:a16="http://schemas.microsoft.com/office/drawing/2014/main" id="{A0F41499-1649-4B42-958E-9FC255A342A8}"/>
              </a:ext>
            </a:extLst>
          </p:cNvPr>
          <p:cNvPicPr>
            <a:picLocks noChangeAspect="1"/>
          </p:cNvPicPr>
          <p:nvPr/>
        </p:nvPicPr>
        <p:blipFill rotWithShape="1">
          <a:blip r:embed="rId5">
            <a:alphaModFix amt="50000"/>
          </a:blip>
          <a:srcRect l="6206" t="12361" r="5937" b="5842"/>
          <a:stretch/>
        </p:blipFill>
        <p:spPr>
          <a:xfrm>
            <a:off x="5406934" y="3789040"/>
            <a:ext cx="6889125" cy="3538800"/>
          </a:xfrm>
          <a:prstGeom prst="rect">
            <a:avLst/>
          </a:prstGeom>
        </p:spPr>
      </p:pic>
      <p:sp>
        <p:nvSpPr>
          <p:cNvPr id="6" name="任意多边形: 形状 5">
            <a:extLst>
              <a:ext uri="{FF2B5EF4-FFF2-40B4-BE49-F238E27FC236}">
                <a16:creationId xmlns:a16="http://schemas.microsoft.com/office/drawing/2014/main" id="{90AD9506-3BFD-4C15-9161-4190482441C5}"/>
              </a:ext>
            </a:extLst>
          </p:cNvPr>
          <p:cNvSpPr/>
          <p:nvPr/>
        </p:nvSpPr>
        <p:spPr>
          <a:xfrm rot="21427085" flipH="1">
            <a:off x="-1157442" y="-1044230"/>
            <a:ext cx="8486739" cy="9577064"/>
          </a:xfrm>
          <a:custGeom>
            <a:avLst/>
            <a:gdLst>
              <a:gd name="connsiteX0" fmla="*/ 963698 w 8042265"/>
              <a:gd name="connsiteY0" fmla="*/ 781862 h 9223237"/>
              <a:gd name="connsiteX1" fmla="*/ 97425 w 8042265"/>
              <a:gd name="connsiteY1" fmla="*/ 3197803 h 9223237"/>
              <a:gd name="connsiteX2" fmla="*/ 1695218 w 8042265"/>
              <a:gd name="connsiteY2" fmla="*/ 5392363 h 9223237"/>
              <a:gd name="connsiteX3" fmla="*/ 1772220 w 8042265"/>
              <a:gd name="connsiteY3" fmla="*/ 7606173 h 9223237"/>
              <a:gd name="connsiteX4" fmla="*/ 1781846 w 8042265"/>
              <a:gd name="connsiteY4" fmla="*/ 9049963 h 9223237"/>
              <a:gd name="connsiteX5" fmla="*/ 4736801 w 8042265"/>
              <a:gd name="connsiteY5" fmla="*/ 9078838 h 9223237"/>
              <a:gd name="connsiteX6" fmla="*/ 7614755 w 8042265"/>
              <a:gd name="connsiteY6" fmla="*/ 7981558 h 9223237"/>
              <a:gd name="connsiteX7" fmla="*/ 7316372 w 8042265"/>
              <a:gd name="connsiteY7" fmla="*/ 579731 h 9223237"/>
              <a:gd name="connsiteX8" fmla="*/ 963698 w 8042265"/>
              <a:gd name="connsiteY8" fmla="*/ 781862 h 92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265" h="9223237">
                <a:moveTo>
                  <a:pt x="963698" y="781862"/>
                </a:moveTo>
                <a:cubicBezTo>
                  <a:pt x="-239460" y="1218207"/>
                  <a:pt x="-24495" y="2429386"/>
                  <a:pt x="97425" y="3197803"/>
                </a:cubicBezTo>
                <a:cubicBezTo>
                  <a:pt x="219345" y="3966220"/>
                  <a:pt x="1416085" y="4657635"/>
                  <a:pt x="1695218" y="5392363"/>
                </a:cubicBezTo>
                <a:cubicBezTo>
                  <a:pt x="1974351" y="6127091"/>
                  <a:pt x="1757782" y="6996573"/>
                  <a:pt x="1772220" y="7606173"/>
                </a:cubicBezTo>
                <a:cubicBezTo>
                  <a:pt x="1786658" y="8215773"/>
                  <a:pt x="1287749" y="8804519"/>
                  <a:pt x="1781846" y="9049963"/>
                </a:cubicBezTo>
                <a:cubicBezTo>
                  <a:pt x="2275943" y="9295407"/>
                  <a:pt x="3764650" y="9256905"/>
                  <a:pt x="4736801" y="9078838"/>
                </a:cubicBezTo>
                <a:cubicBezTo>
                  <a:pt x="5708952" y="8900771"/>
                  <a:pt x="7184827" y="9398076"/>
                  <a:pt x="7614755" y="7981558"/>
                </a:cubicBezTo>
                <a:cubicBezTo>
                  <a:pt x="8044684" y="6565040"/>
                  <a:pt x="8423277" y="1779680"/>
                  <a:pt x="7316372" y="579731"/>
                </a:cubicBezTo>
                <a:cubicBezTo>
                  <a:pt x="6209467" y="-620218"/>
                  <a:pt x="2166856" y="345517"/>
                  <a:pt x="963698" y="781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ea"/>
              <a:sym typeface="+mn-lt"/>
            </a:endParaRPr>
          </a:p>
        </p:txBody>
      </p:sp>
      <p:grpSp>
        <p:nvGrpSpPr>
          <p:cNvPr id="35" name="组合 34">
            <a:extLst>
              <a:ext uri="{FF2B5EF4-FFF2-40B4-BE49-F238E27FC236}">
                <a16:creationId xmlns:a16="http://schemas.microsoft.com/office/drawing/2014/main" id="{25E29409-10E8-45E2-A308-BEC107606A45}"/>
              </a:ext>
            </a:extLst>
          </p:cNvPr>
          <p:cNvGrpSpPr/>
          <p:nvPr/>
        </p:nvGrpSpPr>
        <p:grpSpPr>
          <a:xfrm>
            <a:off x="625364" y="5589210"/>
            <a:ext cx="1115746" cy="369332"/>
            <a:chOff x="625364" y="5589210"/>
            <a:chExt cx="1115746" cy="369332"/>
          </a:xfrm>
        </p:grpSpPr>
        <p:sp>
          <p:nvSpPr>
            <p:cNvPr id="36" name="矩形: 圆角 35">
              <a:extLst>
                <a:ext uri="{FF2B5EF4-FFF2-40B4-BE49-F238E27FC236}">
                  <a16:creationId xmlns:a16="http://schemas.microsoft.com/office/drawing/2014/main" id="{CA22D301-C15C-48DA-B088-853DCB5E895D}"/>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宋体" panose="02010600030101010101" pitchFamily="2" charset="-122"/>
                <a:cs typeface="+mn-ea"/>
                <a:sym typeface="+mn-lt"/>
              </a:endParaRPr>
            </a:p>
          </p:txBody>
        </p:sp>
        <p:sp>
          <p:nvSpPr>
            <p:cNvPr id="37" name="文本框 36">
              <a:extLst>
                <a:ext uri="{FF2B5EF4-FFF2-40B4-BE49-F238E27FC236}">
                  <a16:creationId xmlns:a16="http://schemas.microsoft.com/office/drawing/2014/main" id="{7A7703E7-032C-4E01-8DA6-235F2D86185B}"/>
                </a:ext>
              </a:extLst>
            </p:cNvPr>
            <p:cNvSpPr txBox="1"/>
            <p:nvPr/>
          </p:nvSpPr>
          <p:spPr>
            <a:xfrm>
              <a:off x="666781" y="5589210"/>
              <a:ext cx="10329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宋体" panose="02010600030101010101" pitchFamily="2" charset="-122"/>
                  <a:cs typeface="+mn-ea"/>
                  <a:sym typeface="+mn-lt"/>
                </a:rPr>
                <a:t>START</a:t>
              </a: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宋体" panose="02010600030101010101" pitchFamily="2" charset="-122"/>
                <a:cs typeface="+mn-ea"/>
                <a:sym typeface="+mn-lt"/>
              </a:endParaRPr>
            </a:p>
          </p:txBody>
        </p:sp>
      </p:grpSp>
      <p:grpSp>
        <p:nvGrpSpPr>
          <p:cNvPr id="38" name="组合 37">
            <a:extLst>
              <a:ext uri="{FF2B5EF4-FFF2-40B4-BE49-F238E27FC236}">
                <a16:creationId xmlns:a16="http://schemas.microsoft.com/office/drawing/2014/main" id="{F57F2394-8CAB-4A22-B8BD-CE7DEFDCF7ED}"/>
              </a:ext>
            </a:extLst>
          </p:cNvPr>
          <p:cNvGrpSpPr/>
          <p:nvPr/>
        </p:nvGrpSpPr>
        <p:grpSpPr>
          <a:xfrm>
            <a:off x="280736" y="2192116"/>
            <a:ext cx="4957340" cy="2159868"/>
            <a:chOff x="6542347" y="2053963"/>
            <a:chExt cx="4957340" cy="2159868"/>
          </a:xfrm>
        </p:grpSpPr>
        <p:sp>
          <p:nvSpPr>
            <p:cNvPr id="39" name="文本框 38">
              <a:extLst>
                <a:ext uri="{FF2B5EF4-FFF2-40B4-BE49-F238E27FC236}">
                  <a16:creationId xmlns:a16="http://schemas.microsoft.com/office/drawing/2014/main" id="{AC80957A-6063-4815-AC7F-60352CCC1E26}"/>
                </a:ext>
              </a:extLst>
            </p:cNvPr>
            <p:cNvSpPr txBox="1"/>
            <p:nvPr/>
          </p:nvSpPr>
          <p:spPr>
            <a:xfrm>
              <a:off x="6542347" y="2053963"/>
              <a:ext cx="410445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033180"/>
                  </a:solidFill>
                  <a:effectLst/>
                  <a:uLnTx/>
                  <a:uFillTx/>
                  <a:latin typeface="Calibri" panose="020F0502020204030204"/>
                  <a:ea typeface="宋体" panose="02010600030101010101" pitchFamily="2" charset="-122"/>
                  <a:cs typeface="+mn-ea"/>
                  <a:sym typeface="+mn-lt"/>
                </a:rPr>
                <a:t>PART 04</a:t>
              </a:r>
              <a:endParaRPr kumimoji="0" lang="zh-CN" altLang="en-US" sz="6600" b="0" i="0" u="none" strike="noStrike" kern="1200" cap="none" spc="0" normalizeH="0" baseline="0" noProof="0" dirty="0">
                <a:ln>
                  <a:noFill/>
                </a:ln>
                <a:solidFill>
                  <a:srgbClr val="033180"/>
                </a:solidFill>
                <a:effectLst/>
                <a:uLnTx/>
                <a:uFillTx/>
                <a:latin typeface="Calibri" panose="020F0502020204030204"/>
                <a:ea typeface="宋体" panose="02010600030101010101" pitchFamily="2" charset="-122"/>
                <a:cs typeface="+mn-ea"/>
                <a:sym typeface="+mn-lt"/>
              </a:endParaRPr>
            </a:p>
          </p:txBody>
        </p:sp>
        <p:sp>
          <p:nvSpPr>
            <p:cNvPr id="40" name="文本框 39">
              <a:extLst>
                <a:ext uri="{FF2B5EF4-FFF2-40B4-BE49-F238E27FC236}">
                  <a16:creationId xmlns:a16="http://schemas.microsoft.com/office/drawing/2014/main" id="{0C188D62-B4E9-4E89-82C1-7D7CFBC69FB9}"/>
                </a:ext>
              </a:extLst>
            </p:cNvPr>
            <p:cNvSpPr txBox="1"/>
            <p:nvPr/>
          </p:nvSpPr>
          <p:spPr>
            <a:xfrm>
              <a:off x="6565687" y="3075057"/>
              <a:ext cx="4934000" cy="769441"/>
            </a:xfrm>
            <a:prstGeom prst="rect">
              <a:avLst/>
            </a:prstGeom>
            <a:noFill/>
          </p:spPr>
          <p:txBody>
            <a:bodyPr wrap="square" rtlCol="0">
              <a:spAutoFit/>
            </a:bodyPr>
            <a:lstStyle/>
            <a:p>
              <a:pPr algn="just"/>
              <a:r>
                <a:rPr kumimoji="0" lang="zh-CN" altLang="en-US" sz="4400" b="1"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cs typeface="+mn-ea"/>
                  <a:sym typeface="+mn-lt"/>
                </a:rPr>
                <a:t>总结</a:t>
              </a:r>
              <a:endParaRPr kumimoji="0" lang="en-US" altLang="zh-CN" sz="4400" b="1"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41" name="文本框 40">
              <a:extLst>
                <a:ext uri="{FF2B5EF4-FFF2-40B4-BE49-F238E27FC236}">
                  <a16:creationId xmlns:a16="http://schemas.microsoft.com/office/drawing/2014/main" id="{45D726FA-C956-4F82-8374-B9C462B32699}"/>
                </a:ext>
              </a:extLst>
            </p:cNvPr>
            <p:cNvSpPr txBox="1"/>
            <p:nvPr/>
          </p:nvSpPr>
          <p:spPr>
            <a:xfrm>
              <a:off x="6572037" y="3844499"/>
              <a:ext cx="4752074" cy="369332"/>
            </a:xfrm>
            <a:prstGeom prst="rect">
              <a:avLst/>
            </a:prstGeom>
            <a:noFill/>
          </p:spPr>
          <p:txBody>
            <a:bodyPr wrap="square" rtlCol="0">
              <a:spAutoFit/>
            </a:bodyPr>
            <a:lstStyle/>
            <a:p>
              <a:pPr algn="just"/>
              <a:r>
                <a:rPr lang="en-US" altLang="zh-CN" sz="1800" b="1" dirty="0">
                  <a:solidFill>
                    <a:schemeClr val="tx1">
                      <a:lumMod val="75000"/>
                      <a:lumOff val="25000"/>
                    </a:schemeClr>
                  </a:solidFill>
                  <a:cs typeface="+mn-ea"/>
                  <a:sym typeface="+mn-lt"/>
                </a:rPr>
                <a:t>Discussion and conclusion</a:t>
              </a:r>
            </a:p>
          </p:txBody>
        </p:sp>
      </p:grpSp>
      <p:pic>
        <p:nvPicPr>
          <p:cNvPr id="50" name="Picture 2" descr="2021年诺贝尔生理学奖或医学奖得主 左：大卫·朱利叶斯（ David Julius ）右：阿登·帕塔普蒂安（ Ardem Patapoutian）">
            <a:extLst>
              <a:ext uri="{FF2B5EF4-FFF2-40B4-BE49-F238E27FC236}">
                <a16:creationId xmlns:a16="http://schemas.microsoft.com/office/drawing/2014/main" id="{4F8A93A9-6527-914F-880B-40A3F91385CC}"/>
              </a:ext>
            </a:extLst>
          </p:cNvPr>
          <p:cNvPicPr>
            <a:picLocks noChangeAspect="1" noChangeArrowheads="1"/>
          </p:cNvPicPr>
          <p:nvPr/>
        </p:nvPicPr>
        <p:blipFill>
          <a:blip r:embed="rId6">
            <a:alphaModFix amt="70000"/>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724774" y="188640"/>
            <a:ext cx="3638516" cy="36385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323AC744-BC30-1D47-8806-761796D47C69}"/>
              </a:ext>
            </a:extLst>
          </p:cNvPr>
          <p:cNvSpPr>
            <a:spLocks noGrp="1"/>
          </p:cNvSpPr>
          <p:nvPr>
            <p:ph type="sldNum" sz="quarter" idx="12"/>
          </p:nvPr>
        </p:nvSpPr>
        <p:spPr/>
        <p:txBody>
          <a:bodyPr/>
          <a:lstStyle/>
          <a:p>
            <a:fld id="{D2C9BAFA-04BA-4599-B89B-B0FC510734F5}" type="slidenum">
              <a:rPr lang="zh-CN" altLang="en-US" smtClean="0"/>
              <a:t>17</a:t>
            </a:fld>
            <a:endParaRPr lang="zh-CN" altLang="en-US"/>
          </a:p>
        </p:txBody>
      </p:sp>
      <p:pic>
        <p:nvPicPr>
          <p:cNvPr id="18" name="图片 17">
            <a:extLst>
              <a:ext uri="{FF2B5EF4-FFF2-40B4-BE49-F238E27FC236}">
                <a16:creationId xmlns:a16="http://schemas.microsoft.com/office/drawing/2014/main" id="{B30CA75E-39A5-F64E-A0DF-E72EC9C69A5F}"/>
              </a:ext>
            </a:extLst>
          </p:cNvPr>
          <p:cNvPicPr>
            <a:picLocks noChangeAspect="1"/>
          </p:cNvPicPr>
          <p:nvPr/>
        </p:nvPicPr>
        <p:blipFill>
          <a:blip r:embed="rId8"/>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216891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FF62E9A-A086-483D-97B2-202398DD1238}"/>
              </a:ext>
            </a:extLst>
          </p:cNvPr>
          <p:cNvSpPr/>
          <p:nvPr/>
        </p:nvSpPr>
        <p:spPr>
          <a:xfrm>
            <a:off x="857964" y="4059025"/>
            <a:ext cx="10396024" cy="2029266"/>
          </a:xfrm>
          <a:prstGeom prst="rect">
            <a:avLst/>
          </a:prstGeom>
          <a:solidFill>
            <a:srgbClr val="033180"/>
          </a:solidFill>
          <a:ln>
            <a:noFill/>
          </a:ln>
          <a:effectLst>
            <a:outerShdw blurRad="76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grpSp>
        <p:nvGrpSpPr>
          <p:cNvPr id="11" name="组合 10">
            <a:extLst>
              <a:ext uri="{FF2B5EF4-FFF2-40B4-BE49-F238E27FC236}">
                <a16:creationId xmlns:a16="http://schemas.microsoft.com/office/drawing/2014/main" id="{8DDBA48A-D6DD-45F4-AB69-F6FD388E4935}"/>
              </a:ext>
            </a:extLst>
          </p:cNvPr>
          <p:cNvGrpSpPr/>
          <p:nvPr/>
        </p:nvGrpSpPr>
        <p:grpSpPr>
          <a:xfrm>
            <a:off x="8324540" y="1988840"/>
            <a:ext cx="2678667" cy="2397258"/>
            <a:chOff x="5902625" y="1132114"/>
            <a:chExt cx="5031464" cy="2397258"/>
          </a:xfrm>
        </p:grpSpPr>
        <p:sp>
          <p:nvSpPr>
            <p:cNvPr id="12" name="Rectangle: Rounded Corners 7">
              <a:extLst>
                <a:ext uri="{FF2B5EF4-FFF2-40B4-BE49-F238E27FC236}">
                  <a16:creationId xmlns:a16="http://schemas.microsoft.com/office/drawing/2014/main" id="{8540F4D4-7A80-4B9E-9E32-F4F723B7E288}"/>
                </a:ext>
              </a:extLst>
            </p:cNvPr>
            <p:cNvSpPr/>
            <p:nvPr/>
          </p:nvSpPr>
          <p:spPr>
            <a:xfrm>
              <a:off x="5902625" y="1132114"/>
              <a:ext cx="5031464" cy="2397258"/>
            </a:xfrm>
            <a:prstGeom prst="roundRect">
              <a:avLst>
                <a:gd name="adj" fmla="val 1889"/>
              </a:avLst>
            </a:prstGeom>
            <a:solidFill>
              <a:srgbClr val="FFFFFF"/>
            </a:solidFill>
            <a:ln w="12700" cap="flat" cmpd="sng" algn="ctr">
              <a:noFill/>
              <a:prstDash val="solid"/>
              <a:miter lim="800000"/>
            </a:ln>
            <a:effectLst>
              <a:outerShdw blurRad="762000" algn="ctr" rotWithShape="0">
                <a:prstClr val="black">
                  <a:alpha val="15000"/>
                </a:prstClr>
              </a:outerShdw>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cs typeface="+mn-ea"/>
                <a:sym typeface="+mn-lt"/>
              </a:endParaRPr>
            </a:p>
          </p:txBody>
        </p:sp>
        <p:sp>
          <p:nvSpPr>
            <p:cNvPr id="13" name="矩形 12">
              <a:extLst>
                <a:ext uri="{FF2B5EF4-FFF2-40B4-BE49-F238E27FC236}">
                  <a16:creationId xmlns:a16="http://schemas.microsoft.com/office/drawing/2014/main" id="{B826C92E-605E-4EF3-B640-5DCF8CC8FBF8}"/>
                </a:ext>
              </a:extLst>
            </p:cNvPr>
            <p:cNvSpPr/>
            <p:nvPr/>
          </p:nvSpPr>
          <p:spPr>
            <a:xfrm>
              <a:off x="6406163" y="1345346"/>
              <a:ext cx="4156504" cy="1993238"/>
            </a:xfrm>
            <a:prstGeom prst="rect">
              <a:avLst/>
            </a:prstGeom>
          </p:spPr>
          <p:txBody>
            <a:bodyPr wrap="squar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400" b="1" dirty="0">
                  <a:solidFill>
                    <a:prstClr val="black">
                      <a:lumMod val="65000"/>
                      <a:lumOff val="35000"/>
                    </a:prstClr>
                  </a:solidFill>
                  <a:latin typeface="Microsoft YaHei" panose="020B0503020204020204" pitchFamily="34" charset="-122"/>
                  <a:ea typeface="Microsoft YaHei" panose="020B0503020204020204" pitchFamily="34" charset="-122"/>
                  <a:cs typeface="+mn-ea"/>
                  <a:sym typeface="+mn-lt"/>
                </a:rPr>
                <a:t>将其应用到科技文献的创新性评价等方面，其较于单纯基于引文评价的方式更为敏锐、精准和细粒度，为传统的科技评估方法提供有价值的补充依据 </a:t>
              </a:r>
            </a:p>
          </p:txBody>
        </p:sp>
      </p:grpSp>
      <p:grpSp>
        <p:nvGrpSpPr>
          <p:cNvPr id="14" name="组合 13">
            <a:extLst>
              <a:ext uri="{FF2B5EF4-FFF2-40B4-BE49-F238E27FC236}">
                <a16:creationId xmlns:a16="http://schemas.microsoft.com/office/drawing/2014/main" id="{DE2340AF-B665-4405-A590-9BEF77F4679B}"/>
              </a:ext>
            </a:extLst>
          </p:cNvPr>
          <p:cNvGrpSpPr/>
          <p:nvPr/>
        </p:nvGrpSpPr>
        <p:grpSpPr>
          <a:xfrm>
            <a:off x="5447928" y="1988840"/>
            <a:ext cx="2678667" cy="2397258"/>
            <a:chOff x="5902625" y="1132114"/>
            <a:chExt cx="5031464" cy="2397258"/>
          </a:xfrm>
        </p:grpSpPr>
        <p:sp>
          <p:nvSpPr>
            <p:cNvPr id="15" name="Rectangle: Rounded Corners 7">
              <a:extLst>
                <a:ext uri="{FF2B5EF4-FFF2-40B4-BE49-F238E27FC236}">
                  <a16:creationId xmlns:a16="http://schemas.microsoft.com/office/drawing/2014/main" id="{D0472886-C97C-4823-9DF1-6410053802FD}"/>
                </a:ext>
              </a:extLst>
            </p:cNvPr>
            <p:cNvSpPr/>
            <p:nvPr/>
          </p:nvSpPr>
          <p:spPr>
            <a:xfrm>
              <a:off x="5902625" y="1132114"/>
              <a:ext cx="5031464" cy="2397258"/>
            </a:xfrm>
            <a:prstGeom prst="roundRect">
              <a:avLst>
                <a:gd name="adj" fmla="val 1889"/>
              </a:avLst>
            </a:prstGeom>
            <a:solidFill>
              <a:srgbClr val="FFFFFF"/>
            </a:solidFill>
            <a:ln w="12700" cap="flat" cmpd="sng" algn="ctr">
              <a:noFill/>
              <a:prstDash val="solid"/>
              <a:miter lim="800000"/>
            </a:ln>
            <a:effectLst>
              <a:outerShdw blurRad="762000" algn="ctr" rotWithShape="0">
                <a:prstClr val="black">
                  <a:alpha val="15000"/>
                </a:prstClr>
              </a:outerShdw>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cs typeface="+mn-ea"/>
                <a:sym typeface="+mn-lt"/>
              </a:endParaRPr>
            </a:p>
          </p:txBody>
        </p:sp>
        <p:sp>
          <p:nvSpPr>
            <p:cNvPr id="16" name="矩形 15">
              <a:extLst>
                <a:ext uri="{FF2B5EF4-FFF2-40B4-BE49-F238E27FC236}">
                  <a16:creationId xmlns:a16="http://schemas.microsoft.com/office/drawing/2014/main" id="{436B0D89-AC74-49AB-B149-66DF149DC0DC}"/>
                </a:ext>
              </a:extLst>
            </p:cNvPr>
            <p:cNvSpPr/>
            <p:nvPr/>
          </p:nvSpPr>
          <p:spPr>
            <a:xfrm>
              <a:off x="6406163" y="1393565"/>
              <a:ext cx="4156504" cy="1896801"/>
            </a:xfrm>
            <a:prstGeom prst="rect">
              <a:avLst/>
            </a:prstGeom>
          </p:spPr>
          <p:txBody>
            <a:bodyPr wrap="squar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defTabSz="914400">
                <a:lnSpc>
                  <a:spcPct val="150000"/>
                </a:lnSpc>
                <a:defRPr/>
              </a:pPr>
              <a:r>
                <a:rPr lang="zh-CN" altLang="en-US" sz="1600" b="1" dirty="0">
                  <a:solidFill>
                    <a:prstClr val="black">
                      <a:lumMod val="65000"/>
                      <a:lumOff val="35000"/>
                    </a:prstClr>
                  </a:solidFill>
                  <a:latin typeface="Microsoft YaHei" panose="020B0503020204020204" pitchFamily="34" charset="-122"/>
                  <a:ea typeface="Microsoft YaHei" panose="020B0503020204020204" pitchFamily="34" charset="-122"/>
                  <a:cs typeface="+mn-ea"/>
                  <a:sym typeface="+mn-lt"/>
                </a:rPr>
                <a:t>为相关专家研判科学突破提供参考借鉴，以便及时把握学科主题动态，提高科研工作效率 </a:t>
              </a:r>
            </a:p>
          </p:txBody>
        </p:sp>
      </p:grpSp>
      <p:sp>
        <p:nvSpPr>
          <p:cNvPr id="17" name="矩形 16">
            <a:extLst>
              <a:ext uri="{FF2B5EF4-FFF2-40B4-BE49-F238E27FC236}">
                <a16:creationId xmlns:a16="http://schemas.microsoft.com/office/drawing/2014/main" id="{A1BB687B-CFCA-456D-A4AB-048006A80D62}"/>
              </a:ext>
            </a:extLst>
          </p:cNvPr>
          <p:cNvSpPr/>
          <p:nvPr/>
        </p:nvSpPr>
        <p:spPr>
          <a:xfrm>
            <a:off x="5431939" y="4775208"/>
            <a:ext cx="5902097" cy="961225"/>
          </a:xfrm>
          <a:prstGeom prst="rect">
            <a:avLst/>
          </a:prstGeom>
        </p:spPr>
        <p:txBody>
          <a:bodyPr wrap="squar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914400">
              <a:lnSpc>
                <a:spcPct val="150000"/>
              </a:lnSpc>
              <a:defRPr/>
            </a:pPr>
            <a:r>
              <a:rPr lang="zh-CN" altLang="en-US" sz="2000" b="1" dirty="0">
                <a:solidFill>
                  <a:schemeClr val="bg1"/>
                </a:solidFill>
                <a:latin typeface="Microsoft YaHei" panose="020B0503020204020204" pitchFamily="34" charset="-122"/>
                <a:ea typeface="Microsoft YaHei" panose="020B0503020204020204" pitchFamily="34" charset="-122"/>
                <a:cs typeface="+mn-ea"/>
                <a:sym typeface="+mn-lt"/>
              </a:rPr>
              <a:t>提出了一种基于科研实体的离群点分析实现科学突破早期识别的方法 </a:t>
            </a:r>
            <a:endParaRPr lang="en-US" altLang="zh-CN" sz="20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nvGrpSpPr>
          <p:cNvPr id="23" name="组合 22">
            <a:extLst>
              <a:ext uri="{FF2B5EF4-FFF2-40B4-BE49-F238E27FC236}">
                <a16:creationId xmlns:a16="http://schemas.microsoft.com/office/drawing/2014/main" id="{60DCB71B-EC4F-9942-98CD-6BA449EFF0A2}"/>
              </a:ext>
            </a:extLst>
          </p:cNvPr>
          <p:cNvGrpSpPr/>
          <p:nvPr/>
        </p:nvGrpSpPr>
        <p:grpSpPr>
          <a:xfrm>
            <a:off x="407368" y="228567"/>
            <a:ext cx="9793087" cy="646331"/>
            <a:chOff x="343866" y="225484"/>
            <a:chExt cx="10253600" cy="676723"/>
          </a:xfrm>
        </p:grpSpPr>
        <p:grpSp>
          <p:nvGrpSpPr>
            <p:cNvPr id="24" name="组合 23">
              <a:extLst>
                <a:ext uri="{FF2B5EF4-FFF2-40B4-BE49-F238E27FC236}">
                  <a16:creationId xmlns:a16="http://schemas.microsoft.com/office/drawing/2014/main" id="{569C4A53-5207-2246-BFB7-4B9D5EC45A6F}"/>
                </a:ext>
              </a:extLst>
            </p:cNvPr>
            <p:cNvGrpSpPr/>
            <p:nvPr/>
          </p:nvGrpSpPr>
          <p:grpSpPr>
            <a:xfrm>
              <a:off x="343866" y="395552"/>
              <a:ext cx="570906" cy="401052"/>
              <a:chOff x="496854" y="386577"/>
              <a:chExt cx="754884" cy="530293"/>
            </a:xfrm>
          </p:grpSpPr>
          <p:sp>
            <p:nvSpPr>
              <p:cNvPr id="26" name="矩形: 圆角 6">
                <a:extLst>
                  <a:ext uri="{FF2B5EF4-FFF2-40B4-BE49-F238E27FC236}">
                    <a16:creationId xmlns:a16="http://schemas.microsoft.com/office/drawing/2014/main" id="{14A5AC08-6726-AB4A-838D-8E1E70B5A7FE}"/>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7" name="矩形: 圆角 7">
                <a:extLst>
                  <a:ext uri="{FF2B5EF4-FFF2-40B4-BE49-F238E27FC236}">
                    <a16:creationId xmlns:a16="http://schemas.microsoft.com/office/drawing/2014/main" id="{10BBAF31-456D-3B45-83F3-9104FDA31D71}"/>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5" name="矩形 24">
              <a:extLst>
                <a:ext uri="{FF2B5EF4-FFF2-40B4-BE49-F238E27FC236}">
                  <a16:creationId xmlns:a16="http://schemas.microsoft.com/office/drawing/2014/main" id="{FE6F4837-0AC7-5645-9154-3BA30DFA5240}"/>
                </a:ext>
              </a:extLst>
            </p:cNvPr>
            <p:cNvSpPr/>
            <p:nvPr/>
          </p:nvSpPr>
          <p:spPr>
            <a:xfrm>
              <a:off x="1022413" y="225484"/>
              <a:ext cx="9575053" cy="676723"/>
            </a:xfrm>
            <a:prstGeom prst="rect">
              <a:avLst/>
            </a:prstGeom>
          </p:spPr>
          <p:txBody>
            <a:bodyPr wrap="square">
              <a:spAutoFit/>
            </a:bodyPr>
            <a:lstStyle/>
            <a:p>
              <a:pPr>
                <a:defRPr/>
              </a:pPr>
              <a:r>
                <a:rPr lang="zh-CN" altLang="en-US" sz="36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总结</a:t>
              </a:r>
              <a:endParaRPr kumimoji="0" lang="en-US" altLang="zh-CN" sz="36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pic>
        <p:nvPicPr>
          <p:cNvPr id="21" name="图片 20">
            <a:extLst>
              <a:ext uri="{FF2B5EF4-FFF2-40B4-BE49-F238E27FC236}">
                <a16:creationId xmlns:a16="http://schemas.microsoft.com/office/drawing/2014/main" id="{F487322D-5D6D-564D-9E36-3E5767BC3EC7}"/>
              </a:ext>
            </a:extLst>
          </p:cNvPr>
          <p:cNvPicPr>
            <a:picLocks noChangeAspect="1"/>
          </p:cNvPicPr>
          <p:nvPr/>
        </p:nvPicPr>
        <p:blipFill rotWithShape="1">
          <a:blip r:embed="rId4">
            <a:alphaModFix amt="50000"/>
          </a:blip>
          <a:srcRect l="6206" t="12362" r="5937" b="12863"/>
          <a:stretch/>
        </p:blipFill>
        <p:spPr>
          <a:xfrm>
            <a:off x="859776" y="4051510"/>
            <a:ext cx="4337371" cy="2036782"/>
          </a:xfrm>
          <a:prstGeom prst="rect">
            <a:avLst/>
          </a:prstGeom>
        </p:spPr>
      </p:pic>
      <p:pic>
        <p:nvPicPr>
          <p:cNvPr id="32" name="Picture 2" descr="2021年诺贝尔生理学奖或医学奖得主 左：大卫·朱利叶斯（ David Julius ）右：阿登·帕塔普蒂安（ Ardem Patapoutian）">
            <a:extLst>
              <a:ext uri="{FF2B5EF4-FFF2-40B4-BE49-F238E27FC236}">
                <a16:creationId xmlns:a16="http://schemas.microsoft.com/office/drawing/2014/main" id="{4F77A63D-5C87-D440-B1A3-9DA585307ADD}"/>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684393" y="1852509"/>
            <a:ext cx="2678667" cy="25778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DB3099F8-31CC-674F-B1D7-452C978421B1}"/>
              </a:ext>
            </a:extLst>
          </p:cNvPr>
          <p:cNvSpPr>
            <a:spLocks noGrp="1"/>
          </p:cNvSpPr>
          <p:nvPr>
            <p:ph type="sldNum" sz="quarter" idx="12"/>
          </p:nvPr>
        </p:nvSpPr>
        <p:spPr/>
        <p:txBody>
          <a:bodyPr/>
          <a:lstStyle/>
          <a:p>
            <a:fld id="{D2C9BAFA-04BA-4599-B89B-B0FC510734F5}" type="slidenum">
              <a:rPr lang="zh-CN" altLang="en-US" smtClean="0"/>
              <a:t>18</a:t>
            </a:fld>
            <a:endParaRPr lang="zh-CN" altLang="en-US"/>
          </a:p>
        </p:txBody>
      </p:sp>
      <p:pic>
        <p:nvPicPr>
          <p:cNvPr id="22" name="图片 21">
            <a:extLst>
              <a:ext uri="{FF2B5EF4-FFF2-40B4-BE49-F238E27FC236}">
                <a16:creationId xmlns:a16="http://schemas.microsoft.com/office/drawing/2014/main" id="{14C4E729-E711-5648-8DAD-BE7D467C0827}"/>
              </a:ext>
            </a:extLst>
          </p:cNvPr>
          <p:cNvPicPr>
            <a:picLocks noChangeAspect="1"/>
          </p:cNvPicPr>
          <p:nvPr/>
        </p:nvPicPr>
        <p:blipFill>
          <a:blip r:embed="rId6"/>
          <a:stretch>
            <a:fillRect/>
          </a:stretch>
        </p:blipFill>
        <p:spPr>
          <a:xfrm>
            <a:off x="8610600" y="120231"/>
            <a:ext cx="3461875" cy="602205"/>
          </a:xfrm>
          <a:prstGeom prst="rect">
            <a:avLst/>
          </a:prstGeom>
        </p:spPr>
      </p:pic>
    </p:spTree>
    <p:custDataLst>
      <p:tags r:id="rId1"/>
    </p:custDataLst>
    <p:extLst>
      <p:ext uri="{BB962C8B-B14F-4D97-AF65-F5344CB8AC3E}">
        <p14:creationId xmlns:p14="http://schemas.microsoft.com/office/powerpoint/2010/main" val="3499651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1BB687B-CFCA-456D-A4AB-048006A80D62}"/>
              </a:ext>
            </a:extLst>
          </p:cNvPr>
          <p:cNvSpPr/>
          <p:nvPr/>
        </p:nvSpPr>
        <p:spPr>
          <a:xfrm>
            <a:off x="5431939" y="4771841"/>
            <a:ext cx="5902097" cy="967957"/>
          </a:xfrm>
          <a:prstGeom prst="rect">
            <a:avLst/>
          </a:prstGeom>
        </p:spPr>
        <p:txBody>
          <a:bodyPr wrap="squar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914400">
              <a:lnSpc>
                <a:spcPct val="150000"/>
              </a:lnSpc>
              <a:defRPr/>
            </a:pPr>
            <a:r>
              <a:rPr lang="en-US" altLang="zh-CN" sz="2000" b="1" dirty="0">
                <a:solidFill>
                  <a:schemeClr val="bg1"/>
                </a:solidFill>
                <a:cs typeface="+mn-ea"/>
                <a:sym typeface="+mn-lt"/>
              </a:rPr>
              <a:t>propose a method to identify research contributions based on semantic analysis of citation sentences </a:t>
            </a:r>
          </a:p>
        </p:txBody>
      </p:sp>
      <p:grpSp>
        <p:nvGrpSpPr>
          <p:cNvPr id="23" name="组合 22">
            <a:extLst>
              <a:ext uri="{FF2B5EF4-FFF2-40B4-BE49-F238E27FC236}">
                <a16:creationId xmlns:a16="http://schemas.microsoft.com/office/drawing/2014/main" id="{60DCB71B-EC4F-9942-98CD-6BA449EFF0A2}"/>
              </a:ext>
            </a:extLst>
          </p:cNvPr>
          <p:cNvGrpSpPr/>
          <p:nvPr/>
        </p:nvGrpSpPr>
        <p:grpSpPr>
          <a:xfrm>
            <a:off x="407368" y="228567"/>
            <a:ext cx="9793087" cy="646331"/>
            <a:chOff x="343866" y="225484"/>
            <a:chExt cx="10253600" cy="676723"/>
          </a:xfrm>
        </p:grpSpPr>
        <p:grpSp>
          <p:nvGrpSpPr>
            <p:cNvPr id="24" name="组合 23">
              <a:extLst>
                <a:ext uri="{FF2B5EF4-FFF2-40B4-BE49-F238E27FC236}">
                  <a16:creationId xmlns:a16="http://schemas.microsoft.com/office/drawing/2014/main" id="{569C4A53-5207-2246-BFB7-4B9D5EC45A6F}"/>
                </a:ext>
              </a:extLst>
            </p:cNvPr>
            <p:cNvGrpSpPr/>
            <p:nvPr/>
          </p:nvGrpSpPr>
          <p:grpSpPr>
            <a:xfrm>
              <a:off x="343866" y="395552"/>
              <a:ext cx="570906" cy="401052"/>
              <a:chOff x="496854" y="386577"/>
              <a:chExt cx="754884" cy="530293"/>
            </a:xfrm>
          </p:grpSpPr>
          <p:sp>
            <p:nvSpPr>
              <p:cNvPr id="26" name="矩形: 圆角 6">
                <a:extLst>
                  <a:ext uri="{FF2B5EF4-FFF2-40B4-BE49-F238E27FC236}">
                    <a16:creationId xmlns:a16="http://schemas.microsoft.com/office/drawing/2014/main" id="{14A5AC08-6726-AB4A-838D-8E1E70B5A7FE}"/>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7" name="矩形: 圆角 7">
                <a:extLst>
                  <a:ext uri="{FF2B5EF4-FFF2-40B4-BE49-F238E27FC236}">
                    <a16:creationId xmlns:a16="http://schemas.microsoft.com/office/drawing/2014/main" id="{10BBAF31-456D-3B45-83F3-9104FDA31D71}"/>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5" name="矩形 24">
              <a:extLst>
                <a:ext uri="{FF2B5EF4-FFF2-40B4-BE49-F238E27FC236}">
                  <a16:creationId xmlns:a16="http://schemas.microsoft.com/office/drawing/2014/main" id="{FE6F4837-0AC7-5645-9154-3BA30DFA5240}"/>
                </a:ext>
              </a:extLst>
            </p:cNvPr>
            <p:cNvSpPr/>
            <p:nvPr/>
          </p:nvSpPr>
          <p:spPr>
            <a:xfrm>
              <a:off x="1022413" y="225484"/>
              <a:ext cx="9575053" cy="676723"/>
            </a:xfrm>
            <a:prstGeom prst="rect">
              <a:avLst/>
            </a:prstGeom>
          </p:spPr>
          <p:txBody>
            <a:bodyPr wrap="square">
              <a:spAutoFit/>
            </a:bodyPr>
            <a:lstStyle/>
            <a:p>
              <a:pPr>
                <a:defRPr/>
              </a:pPr>
              <a:r>
                <a:rPr lang="zh-CN" altLang="en-US" sz="36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致谢</a:t>
              </a:r>
              <a:endParaRPr kumimoji="0" lang="en-US" altLang="zh-CN" sz="36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2" name="灯片编号占位符 1">
            <a:extLst>
              <a:ext uri="{FF2B5EF4-FFF2-40B4-BE49-F238E27FC236}">
                <a16:creationId xmlns:a16="http://schemas.microsoft.com/office/drawing/2014/main" id="{DB3099F8-31CC-674F-B1D7-452C978421B1}"/>
              </a:ext>
            </a:extLst>
          </p:cNvPr>
          <p:cNvSpPr>
            <a:spLocks noGrp="1"/>
          </p:cNvSpPr>
          <p:nvPr>
            <p:ph type="sldNum" sz="quarter" idx="12"/>
          </p:nvPr>
        </p:nvSpPr>
        <p:spPr/>
        <p:txBody>
          <a:bodyPr/>
          <a:lstStyle/>
          <a:p>
            <a:fld id="{D2C9BAFA-04BA-4599-B89B-B0FC510734F5}" type="slidenum">
              <a:rPr lang="zh-CN" altLang="en-US" smtClean="0"/>
              <a:t>19</a:t>
            </a:fld>
            <a:endParaRPr lang="zh-CN" altLang="en-US"/>
          </a:p>
        </p:txBody>
      </p:sp>
      <p:pic>
        <p:nvPicPr>
          <p:cNvPr id="13" name="图片 12">
            <a:extLst>
              <a:ext uri="{FF2B5EF4-FFF2-40B4-BE49-F238E27FC236}">
                <a16:creationId xmlns:a16="http://schemas.microsoft.com/office/drawing/2014/main" id="{132DE94A-9CE4-1046-8D4A-639C4C8CB55A}"/>
              </a:ext>
            </a:extLst>
          </p:cNvPr>
          <p:cNvPicPr>
            <a:picLocks noChangeAspect="1"/>
          </p:cNvPicPr>
          <p:nvPr/>
        </p:nvPicPr>
        <p:blipFill>
          <a:blip r:embed="rId4"/>
          <a:stretch>
            <a:fillRect/>
          </a:stretch>
        </p:blipFill>
        <p:spPr>
          <a:xfrm>
            <a:off x="8610600" y="120231"/>
            <a:ext cx="3461875" cy="602205"/>
          </a:xfrm>
          <a:prstGeom prst="rect">
            <a:avLst/>
          </a:prstGeom>
        </p:spPr>
      </p:pic>
      <p:pic>
        <p:nvPicPr>
          <p:cNvPr id="3" name="图片 2">
            <a:extLst>
              <a:ext uri="{FF2B5EF4-FFF2-40B4-BE49-F238E27FC236}">
                <a16:creationId xmlns:a16="http://schemas.microsoft.com/office/drawing/2014/main" id="{7F9DCC4A-6700-0041-A66A-A630D6905B02}"/>
              </a:ext>
            </a:extLst>
          </p:cNvPr>
          <p:cNvPicPr>
            <a:picLocks noChangeAspect="1"/>
          </p:cNvPicPr>
          <p:nvPr/>
        </p:nvPicPr>
        <p:blipFill>
          <a:blip r:embed="rId5"/>
          <a:stretch>
            <a:fillRect/>
          </a:stretch>
        </p:blipFill>
        <p:spPr>
          <a:xfrm>
            <a:off x="109943" y="1310264"/>
            <a:ext cx="12082057" cy="4787230"/>
          </a:xfrm>
          <a:prstGeom prst="rect">
            <a:avLst/>
          </a:prstGeom>
        </p:spPr>
      </p:pic>
    </p:spTree>
    <p:custDataLst>
      <p:tags r:id="rId1"/>
    </p:custDataLst>
    <p:extLst>
      <p:ext uri="{BB962C8B-B14F-4D97-AF65-F5344CB8AC3E}">
        <p14:creationId xmlns:p14="http://schemas.microsoft.com/office/powerpoint/2010/main" val="2552684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C5A0D563-A9B8-46D8-94FD-F839433F0964}"/>
              </a:ext>
            </a:extLst>
          </p:cNvPr>
          <p:cNvSpPr/>
          <p:nvPr/>
        </p:nvSpPr>
        <p:spPr>
          <a:xfrm>
            <a:off x="-1523491" y="2406800"/>
            <a:ext cx="7416824" cy="7200800"/>
          </a:xfrm>
          <a:prstGeom prst="ellipse">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文本框 35">
            <a:extLst>
              <a:ext uri="{FF2B5EF4-FFF2-40B4-BE49-F238E27FC236}">
                <a16:creationId xmlns:a16="http://schemas.microsoft.com/office/drawing/2014/main" id="{4BF9330E-94B1-4649-9AE6-B64C346FA242}"/>
              </a:ext>
            </a:extLst>
          </p:cNvPr>
          <p:cNvSpPr txBox="1"/>
          <p:nvPr/>
        </p:nvSpPr>
        <p:spPr>
          <a:xfrm>
            <a:off x="950515" y="978332"/>
            <a:ext cx="5329361" cy="923330"/>
          </a:xfrm>
          <a:prstGeom prst="rect">
            <a:avLst/>
          </a:prstGeom>
          <a:noFill/>
        </p:spPr>
        <p:txBody>
          <a:bodyPr wrap="square" rtlCol="0">
            <a:spAutoFit/>
          </a:bodyPr>
          <a:lstStyle/>
          <a:p>
            <a:pPr algn="ctr"/>
            <a:r>
              <a:rPr lang="en-US" altLang="zh-CN" sz="5400" dirty="0">
                <a:solidFill>
                  <a:srgbClr val="033180"/>
                </a:solidFill>
                <a:effectLst>
                  <a:outerShdw blurRad="38100" dist="38100" dir="2700000" algn="tl">
                    <a:srgbClr val="000000">
                      <a:alpha val="43137"/>
                    </a:srgbClr>
                  </a:outerShdw>
                </a:effectLst>
                <a:cs typeface="+mn-ea"/>
                <a:sym typeface="+mn-lt"/>
              </a:rPr>
              <a:t>CONTENTS</a:t>
            </a:r>
            <a:endParaRPr lang="zh-CN" altLang="en-US" sz="5400" dirty="0">
              <a:solidFill>
                <a:srgbClr val="033180"/>
              </a:solidFill>
              <a:effectLst>
                <a:outerShdw blurRad="38100" dist="38100" dir="2700000" algn="tl">
                  <a:srgbClr val="000000">
                    <a:alpha val="43137"/>
                  </a:srgbClr>
                </a:outerShdw>
              </a:effectLst>
              <a:cs typeface="+mn-ea"/>
              <a:sym typeface="+mn-lt"/>
            </a:endParaRPr>
          </a:p>
        </p:txBody>
      </p:sp>
      <p:grpSp>
        <p:nvGrpSpPr>
          <p:cNvPr id="58" name="组合 57">
            <a:extLst>
              <a:ext uri="{FF2B5EF4-FFF2-40B4-BE49-F238E27FC236}">
                <a16:creationId xmlns:a16="http://schemas.microsoft.com/office/drawing/2014/main" id="{D0775853-5598-455B-9CB0-F825AF5B0C85}"/>
              </a:ext>
            </a:extLst>
          </p:cNvPr>
          <p:cNvGrpSpPr/>
          <p:nvPr/>
        </p:nvGrpSpPr>
        <p:grpSpPr>
          <a:xfrm>
            <a:off x="6745700" y="1340768"/>
            <a:ext cx="3168352" cy="707886"/>
            <a:chOff x="5543147" y="1044179"/>
            <a:chExt cx="3168352" cy="707886"/>
          </a:xfrm>
        </p:grpSpPr>
        <p:sp>
          <p:nvSpPr>
            <p:cNvPr id="59" name="文本框 58">
              <a:extLst>
                <a:ext uri="{FF2B5EF4-FFF2-40B4-BE49-F238E27FC236}">
                  <a16:creationId xmlns:a16="http://schemas.microsoft.com/office/drawing/2014/main" id="{7B009649-78E9-43FA-B206-2458F929F4D4}"/>
                </a:ext>
              </a:extLst>
            </p:cNvPr>
            <p:cNvSpPr txBox="1"/>
            <p:nvPr/>
          </p:nvSpPr>
          <p:spPr>
            <a:xfrm>
              <a:off x="5543147" y="1044179"/>
              <a:ext cx="1105705" cy="707886"/>
            </a:xfrm>
            <a:prstGeom prst="rect">
              <a:avLst/>
            </a:prstGeom>
            <a:noFill/>
          </p:spPr>
          <p:txBody>
            <a:bodyPr wrap="square" rtlCol="0">
              <a:spAutoFit/>
            </a:bodyPr>
            <a:lstStyle/>
            <a:p>
              <a:r>
                <a:rPr lang="en-US" altLang="zh-CN" sz="4000" dirty="0">
                  <a:solidFill>
                    <a:srgbClr val="033180"/>
                  </a:solidFill>
                  <a:cs typeface="+mn-ea"/>
                  <a:sym typeface="+mn-lt"/>
                </a:rPr>
                <a:t>01</a:t>
              </a:r>
              <a:r>
                <a:rPr lang="en-US" altLang="zh-CN" sz="3600" dirty="0">
                  <a:solidFill>
                    <a:srgbClr val="033180"/>
                  </a:solidFill>
                  <a:cs typeface="+mn-ea"/>
                  <a:sym typeface="+mn-lt"/>
                </a:rPr>
                <a:t>.</a:t>
              </a:r>
              <a:endParaRPr lang="zh-CN" altLang="en-US" sz="3600" dirty="0">
                <a:solidFill>
                  <a:srgbClr val="033180"/>
                </a:solidFill>
                <a:cs typeface="+mn-ea"/>
                <a:sym typeface="+mn-lt"/>
              </a:endParaRPr>
            </a:p>
          </p:txBody>
        </p:sp>
        <p:sp>
          <p:nvSpPr>
            <p:cNvPr id="61" name="文本框 60">
              <a:extLst>
                <a:ext uri="{FF2B5EF4-FFF2-40B4-BE49-F238E27FC236}">
                  <a16:creationId xmlns:a16="http://schemas.microsoft.com/office/drawing/2014/main" id="{CD16B4F2-71FF-46E0-B019-23ED3DAD0180}"/>
                </a:ext>
              </a:extLst>
            </p:cNvPr>
            <p:cNvSpPr txBox="1"/>
            <p:nvPr/>
          </p:nvSpPr>
          <p:spPr>
            <a:xfrm>
              <a:off x="6467932" y="1140173"/>
              <a:ext cx="2243567" cy="523220"/>
            </a:xfrm>
            <a:prstGeom prst="rect">
              <a:avLst/>
            </a:prstGeom>
            <a:noFill/>
          </p:spPr>
          <p:txBody>
            <a:bodyPr wrap="square" rtlCol="0">
              <a:spAutoFit/>
            </a:bodyPr>
            <a:lstStyle/>
            <a:p>
              <a:pPr algn="just"/>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研究背景</a:t>
              </a:r>
            </a:p>
          </p:txBody>
        </p:sp>
      </p:grpSp>
      <p:grpSp>
        <p:nvGrpSpPr>
          <p:cNvPr id="63" name="组合 62">
            <a:extLst>
              <a:ext uri="{FF2B5EF4-FFF2-40B4-BE49-F238E27FC236}">
                <a16:creationId xmlns:a16="http://schemas.microsoft.com/office/drawing/2014/main" id="{BD7B7A4C-7809-4EFF-B79E-73328054CE1F}"/>
              </a:ext>
            </a:extLst>
          </p:cNvPr>
          <p:cNvGrpSpPr/>
          <p:nvPr/>
        </p:nvGrpSpPr>
        <p:grpSpPr>
          <a:xfrm>
            <a:off x="6745700" y="2563280"/>
            <a:ext cx="3312368" cy="707886"/>
            <a:chOff x="5543147" y="1044179"/>
            <a:chExt cx="3312368" cy="707886"/>
          </a:xfrm>
        </p:grpSpPr>
        <p:sp>
          <p:nvSpPr>
            <p:cNvPr id="64" name="文本框 63">
              <a:extLst>
                <a:ext uri="{FF2B5EF4-FFF2-40B4-BE49-F238E27FC236}">
                  <a16:creationId xmlns:a16="http://schemas.microsoft.com/office/drawing/2014/main" id="{8EB0BF86-ABFA-4BE0-9EEA-9577EC2AEA65}"/>
                </a:ext>
              </a:extLst>
            </p:cNvPr>
            <p:cNvSpPr txBox="1"/>
            <p:nvPr/>
          </p:nvSpPr>
          <p:spPr>
            <a:xfrm>
              <a:off x="5543147" y="1044179"/>
              <a:ext cx="1105705" cy="707886"/>
            </a:xfrm>
            <a:prstGeom prst="rect">
              <a:avLst/>
            </a:prstGeom>
            <a:noFill/>
          </p:spPr>
          <p:txBody>
            <a:bodyPr wrap="square" rtlCol="0">
              <a:spAutoFit/>
            </a:bodyPr>
            <a:lstStyle/>
            <a:p>
              <a:r>
                <a:rPr lang="en-US" altLang="zh-CN" sz="4000" dirty="0">
                  <a:solidFill>
                    <a:srgbClr val="033180"/>
                  </a:solidFill>
                  <a:cs typeface="+mn-ea"/>
                  <a:sym typeface="+mn-lt"/>
                </a:rPr>
                <a:t>02</a:t>
              </a:r>
              <a:r>
                <a:rPr lang="en-US" altLang="zh-CN" sz="3600" dirty="0">
                  <a:solidFill>
                    <a:srgbClr val="033180"/>
                  </a:solidFill>
                  <a:cs typeface="+mn-ea"/>
                  <a:sym typeface="+mn-lt"/>
                </a:rPr>
                <a:t>.</a:t>
              </a:r>
              <a:endParaRPr lang="zh-CN" altLang="en-US" sz="3600" dirty="0">
                <a:solidFill>
                  <a:srgbClr val="033180"/>
                </a:solidFill>
                <a:cs typeface="+mn-ea"/>
                <a:sym typeface="+mn-lt"/>
              </a:endParaRPr>
            </a:p>
          </p:txBody>
        </p:sp>
        <p:sp>
          <p:nvSpPr>
            <p:cNvPr id="66" name="文本框 65">
              <a:extLst>
                <a:ext uri="{FF2B5EF4-FFF2-40B4-BE49-F238E27FC236}">
                  <a16:creationId xmlns:a16="http://schemas.microsoft.com/office/drawing/2014/main" id="{A50382C0-A02A-4320-8D84-5509EC9EA5AD}"/>
                </a:ext>
              </a:extLst>
            </p:cNvPr>
            <p:cNvSpPr txBox="1"/>
            <p:nvPr/>
          </p:nvSpPr>
          <p:spPr>
            <a:xfrm>
              <a:off x="6467932" y="1140173"/>
              <a:ext cx="2387583" cy="523220"/>
            </a:xfrm>
            <a:prstGeom prst="rect">
              <a:avLst/>
            </a:prstGeom>
            <a:noFill/>
          </p:spPr>
          <p:txBody>
            <a:bodyPr wrap="square" rtlCol="0">
              <a:spAutoFit/>
            </a:bodyPr>
            <a:lstStyle/>
            <a:p>
              <a:pPr algn="just"/>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研究思路</a:t>
              </a:r>
              <a:endParaRPr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endParaRPr>
            </a:p>
          </p:txBody>
        </p:sp>
      </p:grpSp>
      <p:grpSp>
        <p:nvGrpSpPr>
          <p:cNvPr id="68" name="组合 67">
            <a:extLst>
              <a:ext uri="{FF2B5EF4-FFF2-40B4-BE49-F238E27FC236}">
                <a16:creationId xmlns:a16="http://schemas.microsoft.com/office/drawing/2014/main" id="{0A036546-37B3-4495-9401-FCE889551FC9}"/>
              </a:ext>
            </a:extLst>
          </p:cNvPr>
          <p:cNvGrpSpPr/>
          <p:nvPr/>
        </p:nvGrpSpPr>
        <p:grpSpPr>
          <a:xfrm>
            <a:off x="6745700" y="3785792"/>
            <a:ext cx="4750900" cy="795336"/>
            <a:chOff x="5543147" y="1044179"/>
            <a:chExt cx="4750900" cy="795336"/>
          </a:xfrm>
        </p:grpSpPr>
        <p:sp>
          <p:nvSpPr>
            <p:cNvPr id="69" name="文本框 68">
              <a:extLst>
                <a:ext uri="{FF2B5EF4-FFF2-40B4-BE49-F238E27FC236}">
                  <a16:creationId xmlns:a16="http://schemas.microsoft.com/office/drawing/2014/main" id="{3C55016B-C195-4956-A855-9C706BCB0A89}"/>
                </a:ext>
              </a:extLst>
            </p:cNvPr>
            <p:cNvSpPr txBox="1"/>
            <p:nvPr/>
          </p:nvSpPr>
          <p:spPr>
            <a:xfrm>
              <a:off x="5543147" y="1044179"/>
              <a:ext cx="1105705" cy="707886"/>
            </a:xfrm>
            <a:prstGeom prst="rect">
              <a:avLst/>
            </a:prstGeom>
            <a:noFill/>
          </p:spPr>
          <p:txBody>
            <a:bodyPr wrap="square" rtlCol="0">
              <a:spAutoFit/>
            </a:bodyPr>
            <a:lstStyle/>
            <a:p>
              <a:r>
                <a:rPr lang="en-US" altLang="zh-CN" sz="4000" dirty="0">
                  <a:solidFill>
                    <a:srgbClr val="033180"/>
                  </a:solidFill>
                  <a:cs typeface="+mn-ea"/>
                  <a:sym typeface="+mn-lt"/>
                </a:rPr>
                <a:t>03</a:t>
              </a:r>
              <a:r>
                <a:rPr lang="en-US" altLang="zh-CN" sz="3600" dirty="0">
                  <a:solidFill>
                    <a:srgbClr val="033180"/>
                  </a:solidFill>
                  <a:cs typeface="+mn-ea"/>
                  <a:sym typeface="+mn-lt"/>
                </a:rPr>
                <a:t>.</a:t>
              </a:r>
              <a:endParaRPr lang="zh-CN" altLang="en-US" sz="3600" dirty="0">
                <a:solidFill>
                  <a:srgbClr val="033180"/>
                </a:solidFill>
                <a:cs typeface="+mn-ea"/>
                <a:sym typeface="+mn-lt"/>
              </a:endParaRPr>
            </a:p>
          </p:txBody>
        </p:sp>
        <p:grpSp>
          <p:nvGrpSpPr>
            <p:cNvPr id="70" name="组合 69">
              <a:extLst>
                <a:ext uri="{FF2B5EF4-FFF2-40B4-BE49-F238E27FC236}">
                  <a16:creationId xmlns:a16="http://schemas.microsoft.com/office/drawing/2014/main" id="{A8737132-9A89-40BA-B7DD-048301790B07}"/>
                </a:ext>
              </a:extLst>
            </p:cNvPr>
            <p:cNvGrpSpPr/>
            <p:nvPr/>
          </p:nvGrpSpPr>
          <p:grpSpPr>
            <a:xfrm>
              <a:off x="6467932" y="1140173"/>
              <a:ext cx="3826115" cy="699342"/>
              <a:chOff x="6556832" y="1120379"/>
              <a:chExt cx="3826115" cy="699342"/>
            </a:xfrm>
          </p:grpSpPr>
          <p:sp>
            <p:nvSpPr>
              <p:cNvPr id="71" name="文本框 70">
                <a:extLst>
                  <a:ext uri="{FF2B5EF4-FFF2-40B4-BE49-F238E27FC236}">
                    <a16:creationId xmlns:a16="http://schemas.microsoft.com/office/drawing/2014/main" id="{9BE310CA-0513-48CA-BDAC-2A4B3A86C8CE}"/>
                  </a:ext>
                </a:extLst>
              </p:cNvPr>
              <p:cNvSpPr txBox="1"/>
              <p:nvPr/>
            </p:nvSpPr>
            <p:spPr>
              <a:xfrm>
                <a:off x="6556832" y="1120379"/>
                <a:ext cx="3322059" cy="523220"/>
              </a:xfrm>
              <a:prstGeom prst="rect">
                <a:avLst/>
              </a:prstGeom>
              <a:noFill/>
            </p:spPr>
            <p:txBody>
              <a:bodyPr wrap="square" rtlCol="0">
                <a:spAutoFit/>
              </a:bodyPr>
              <a:lstStyle/>
              <a:p>
                <a:pPr algn="just"/>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实证研究</a:t>
                </a:r>
              </a:p>
            </p:txBody>
          </p:sp>
          <p:sp>
            <p:nvSpPr>
              <p:cNvPr id="72" name="文本框 71">
                <a:extLst>
                  <a:ext uri="{FF2B5EF4-FFF2-40B4-BE49-F238E27FC236}">
                    <a16:creationId xmlns:a16="http://schemas.microsoft.com/office/drawing/2014/main" id="{651E7C59-6195-4343-9E78-198DF112A784}"/>
                  </a:ext>
                </a:extLst>
              </p:cNvPr>
              <p:cNvSpPr txBox="1"/>
              <p:nvPr/>
            </p:nvSpPr>
            <p:spPr>
              <a:xfrm>
                <a:off x="6556832" y="1573500"/>
                <a:ext cx="3826115" cy="246221"/>
              </a:xfrm>
              <a:prstGeom prst="rect">
                <a:avLst/>
              </a:prstGeom>
              <a:noFill/>
            </p:spPr>
            <p:txBody>
              <a:bodyPr wrap="square" rtlCol="0">
                <a:spAutoFit/>
              </a:bodyPr>
              <a:lstStyle/>
              <a:p>
                <a:pPr algn="just"/>
                <a:r>
                  <a:rPr lang="en-US" altLang="zh-CN" sz="1000" b="1" dirty="0">
                    <a:solidFill>
                      <a:schemeClr val="tx1">
                        <a:lumMod val="75000"/>
                        <a:lumOff val="25000"/>
                      </a:schemeClr>
                    </a:solidFill>
                    <a:cs typeface="+mn-ea"/>
                    <a:sym typeface="+mn-lt"/>
                  </a:rPr>
                  <a:t>The empirical study of scientific discovery identification method</a:t>
                </a:r>
              </a:p>
            </p:txBody>
          </p:sp>
        </p:grpSp>
      </p:grpSp>
      <p:grpSp>
        <p:nvGrpSpPr>
          <p:cNvPr id="73" name="组合 72">
            <a:extLst>
              <a:ext uri="{FF2B5EF4-FFF2-40B4-BE49-F238E27FC236}">
                <a16:creationId xmlns:a16="http://schemas.microsoft.com/office/drawing/2014/main" id="{4062D7A5-FBAE-4A23-9757-63D57777E1A6}"/>
              </a:ext>
            </a:extLst>
          </p:cNvPr>
          <p:cNvGrpSpPr/>
          <p:nvPr/>
        </p:nvGrpSpPr>
        <p:grpSpPr>
          <a:xfrm>
            <a:off x="6745700" y="5008305"/>
            <a:ext cx="4750900" cy="724951"/>
            <a:chOff x="5543147" y="1044179"/>
            <a:chExt cx="4750900" cy="724951"/>
          </a:xfrm>
        </p:grpSpPr>
        <p:sp>
          <p:nvSpPr>
            <p:cNvPr id="74" name="文本框 73">
              <a:extLst>
                <a:ext uri="{FF2B5EF4-FFF2-40B4-BE49-F238E27FC236}">
                  <a16:creationId xmlns:a16="http://schemas.microsoft.com/office/drawing/2014/main" id="{2BB786DA-30B9-43F5-AF63-E0FD9C207B41}"/>
                </a:ext>
              </a:extLst>
            </p:cNvPr>
            <p:cNvSpPr txBox="1"/>
            <p:nvPr/>
          </p:nvSpPr>
          <p:spPr>
            <a:xfrm>
              <a:off x="5543147" y="1044179"/>
              <a:ext cx="1105705" cy="707886"/>
            </a:xfrm>
            <a:prstGeom prst="rect">
              <a:avLst/>
            </a:prstGeom>
            <a:noFill/>
          </p:spPr>
          <p:txBody>
            <a:bodyPr wrap="square" rtlCol="0">
              <a:spAutoFit/>
            </a:bodyPr>
            <a:lstStyle/>
            <a:p>
              <a:r>
                <a:rPr lang="en-US" altLang="zh-CN" sz="4000" dirty="0">
                  <a:solidFill>
                    <a:srgbClr val="033180"/>
                  </a:solidFill>
                  <a:cs typeface="+mn-ea"/>
                  <a:sym typeface="+mn-lt"/>
                </a:rPr>
                <a:t>04</a:t>
              </a:r>
              <a:r>
                <a:rPr lang="en-US" altLang="zh-CN" sz="3600" dirty="0">
                  <a:solidFill>
                    <a:srgbClr val="033180"/>
                  </a:solidFill>
                  <a:cs typeface="+mn-ea"/>
                  <a:sym typeface="+mn-lt"/>
                </a:rPr>
                <a:t>.</a:t>
              </a:r>
              <a:endParaRPr lang="zh-CN" altLang="en-US" sz="3600" dirty="0">
                <a:solidFill>
                  <a:srgbClr val="033180"/>
                </a:solidFill>
                <a:cs typeface="+mn-ea"/>
                <a:sym typeface="+mn-lt"/>
              </a:endParaRPr>
            </a:p>
          </p:txBody>
        </p:sp>
        <p:grpSp>
          <p:nvGrpSpPr>
            <p:cNvPr id="75" name="组合 74">
              <a:extLst>
                <a:ext uri="{FF2B5EF4-FFF2-40B4-BE49-F238E27FC236}">
                  <a16:creationId xmlns:a16="http://schemas.microsoft.com/office/drawing/2014/main" id="{169356B2-3B6A-4312-9395-4F8B14905E7D}"/>
                </a:ext>
              </a:extLst>
            </p:cNvPr>
            <p:cNvGrpSpPr/>
            <p:nvPr/>
          </p:nvGrpSpPr>
          <p:grpSpPr>
            <a:xfrm>
              <a:off x="6467932" y="1101894"/>
              <a:ext cx="3826115" cy="667236"/>
              <a:chOff x="6556832" y="1082100"/>
              <a:chExt cx="3826115" cy="667236"/>
            </a:xfrm>
          </p:grpSpPr>
          <p:sp>
            <p:nvSpPr>
              <p:cNvPr id="76" name="文本框 75">
                <a:extLst>
                  <a:ext uri="{FF2B5EF4-FFF2-40B4-BE49-F238E27FC236}">
                    <a16:creationId xmlns:a16="http://schemas.microsoft.com/office/drawing/2014/main" id="{A4AA1C01-D985-428F-8DF9-3571E691FAFA}"/>
                  </a:ext>
                </a:extLst>
              </p:cNvPr>
              <p:cNvSpPr txBox="1"/>
              <p:nvPr/>
            </p:nvSpPr>
            <p:spPr>
              <a:xfrm>
                <a:off x="6556832" y="1082100"/>
                <a:ext cx="2315575" cy="523220"/>
              </a:xfrm>
              <a:prstGeom prst="rect">
                <a:avLst/>
              </a:prstGeom>
              <a:noFill/>
            </p:spPr>
            <p:txBody>
              <a:bodyPr wrap="square" rtlCol="0">
                <a:spAutoFit/>
              </a:bodyPr>
              <a:lstStyle/>
              <a:p>
                <a:pPr algn="just"/>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总结</a:t>
                </a:r>
              </a:p>
            </p:txBody>
          </p:sp>
          <p:sp>
            <p:nvSpPr>
              <p:cNvPr id="77" name="文本框 76">
                <a:extLst>
                  <a:ext uri="{FF2B5EF4-FFF2-40B4-BE49-F238E27FC236}">
                    <a16:creationId xmlns:a16="http://schemas.microsoft.com/office/drawing/2014/main" id="{E927DE86-C1D8-4F1C-80B9-AB8E0892AB88}"/>
                  </a:ext>
                </a:extLst>
              </p:cNvPr>
              <p:cNvSpPr txBox="1"/>
              <p:nvPr/>
            </p:nvSpPr>
            <p:spPr>
              <a:xfrm>
                <a:off x="6556832" y="1503115"/>
                <a:ext cx="3826115" cy="246221"/>
              </a:xfrm>
              <a:prstGeom prst="rect">
                <a:avLst/>
              </a:prstGeom>
              <a:noFill/>
            </p:spPr>
            <p:txBody>
              <a:bodyPr wrap="square" rtlCol="0">
                <a:spAutoFit/>
              </a:bodyPr>
              <a:lstStyle/>
              <a:p>
                <a:pPr algn="just"/>
                <a:r>
                  <a:rPr lang="en-US" altLang="zh-CN" sz="1000" b="1" dirty="0">
                    <a:solidFill>
                      <a:schemeClr val="tx1">
                        <a:lumMod val="75000"/>
                        <a:lumOff val="25000"/>
                      </a:schemeClr>
                    </a:solidFill>
                    <a:cs typeface="+mn-ea"/>
                    <a:sym typeface="+mn-lt"/>
                  </a:rPr>
                  <a:t>Discussion and conclusion</a:t>
                </a:r>
              </a:p>
            </p:txBody>
          </p:sp>
        </p:grpSp>
      </p:grpSp>
      <p:sp>
        <p:nvSpPr>
          <p:cNvPr id="31" name="文本框 30">
            <a:extLst>
              <a:ext uri="{FF2B5EF4-FFF2-40B4-BE49-F238E27FC236}">
                <a16:creationId xmlns:a16="http://schemas.microsoft.com/office/drawing/2014/main" id="{CB9655C3-B145-0049-85EF-DDFD20CDC9F1}"/>
              </a:ext>
            </a:extLst>
          </p:cNvPr>
          <p:cNvSpPr txBox="1"/>
          <p:nvPr/>
        </p:nvSpPr>
        <p:spPr>
          <a:xfrm>
            <a:off x="7670484" y="3130200"/>
            <a:ext cx="3312369" cy="246221"/>
          </a:xfrm>
          <a:prstGeom prst="rect">
            <a:avLst/>
          </a:prstGeom>
          <a:noFill/>
        </p:spPr>
        <p:txBody>
          <a:bodyPr wrap="square" rtlCol="0">
            <a:spAutoFit/>
          </a:bodyPr>
          <a:lstStyle/>
          <a:p>
            <a:pPr algn="dist"/>
            <a:r>
              <a:rPr lang="en-US" altLang="zh-CN" sz="1000" b="1" dirty="0">
                <a:solidFill>
                  <a:schemeClr val="tx1">
                    <a:lumMod val="75000"/>
                    <a:lumOff val="25000"/>
                  </a:schemeClr>
                </a:solidFill>
                <a:cs typeface="+mn-ea"/>
                <a:sym typeface="+mn-lt"/>
              </a:rPr>
              <a:t>The method of scientific discovery identification</a:t>
            </a:r>
          </a:p>
        </p:txBody>
      </p:sp>
      <p:sp>
        <p:nvSpPr>
          <p:cNvPr id="32" name="文本框 31">
            <a:extLst>
              <a:ext uri="{FF2B5EF4-FFF2-40B4-BE49-F238E27FC236}">
                <a16:creationId xmlns:a16="http://schemas.microsoft.com/office/drawing/2014/main" id="{E35906E7-193F-B24A-B38E-D5C4F7083FCD}"/>
              </a:ext>
            </a:extLst>
          </p:cNvPr>
          <p:cNvSpPr txBox="1"/>
          <p:nvPr/>
        </p:nvSpPr>
        <p:spPr>
          <a:xfrm>
            <a:off x="7706433" y="1907688"/>
            <a:ext cx="1954240" cy="246221"/>
          </a:xfrm>
          <a:prstGeom prst="rect">
            <a:avLst/>
          </a:prstGeom>
          <a:noFill/>
        </p:spPr>
        <p:txBody>
          <a:bodyPr wrap="square" rtlCol="0">
            <a:spAutoFit/>
          </a:bodyPr>
          <a:lstStyle/>
          <a:p>
            <a:pPr algn="dist"/>
            <a:r>
              <a:rPr lang="en-US" altLang="zh-CN" sz="1000" b="1" dirty="0">
                <a:solidFill>
                  <a:schemeClr val="tx1">
                    <a:lumMod val="75000"/>
                    <a:lumOff val="25000"/>
                  </a:schemeClr>
                </a:solidFill>
                <a:cs typeface="+mn-ea"/>
                <a:sym typeface="+mn-lt"/>
              </a:rPr>
              <a:t>Introduction and related work</a:t>
            </a:r>
          </a:p>
        </p:txBody>
      </p:sp>
      <p:pic>
        <p:nvPicPr>
          <p:cNvPr id="37" name="Picture 2" descr="数据集 | 图网络一般适用的数据集整理_mishidemudong的博客-CSDN博客">
            <a:extLst>
              <a:ext uri="{FF2B5EF4-FFF2-40B4-BE49-F238E27FC236}">
                <a16:creationId xmlns:a16="http://schemas.microsoft.com/office/drawing/2014/main" id="{672D6F44-9C55-4446-9A09-173D9116C586}"/>
              </a:ext>
            </a:extLst>
          </p:cNvPr>
          <p:cNvPicPr>
            <a:picLocks noChangeAspect="1" noChangeArrowheads="1"/>
          </p:cNvPicPr>
          <p:nvPr/>
        </p:nvPicPr>
        <p:blipFill>
          <a:blip r:embed="rId4">
            <a:alphaModFix amt="70000"/>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11660" y="2317101"/>
            <a:ext cx="7595511" cy="73801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4E9FC26C-BB42-C04E-B7A1-418436F0170E}"/>
              </a:ext>
            </a:extLst>
          </p:cNvPr>
          <p:cNvSpPr>
            <a:spLocks noGrp="1"/>
          </p:cNvSpPr>
          <p:nvPr>
            <p:ph type="sldNum" sz="quarter" idx="12"/>
          </p:nvPr>
        </p:nvSpPr>
        <p:spPr/>
        <p:txBody>
          <a:bodyPr/>
          <a:lstStyle/>
          <a:p>
            <a:fld id="{D2C9BAFA-04BA-4599-B89B-B0FC510734F5}" type="slidenum">
              <a:rPr lang="zh-CN" altLang="en-US" smtClean="0"/>
              <a:t>2</a:t>
            </a:fld>
            <a:endParaRPr lang="zh-CN" altLang="en-US"/>
          </a:p>
        </p:txBody>
      </p:sp>
      <p:pic>
        <p:nvPicPr>
          <p:cNvPr id="38" name="图片 37">
            <a:extLst>
              <a:ext uri="{FF2B5EF4-FFF2-40B4-BE49-F238E27FC236}">
                <a16:creationId xmlns:a16="http://schemas.microsoft.com/office/drawing/2014/main" id="{642B4A98-1832-0740-8C9A-8C279DD2DFFF}"/>
              </a:ext>
            </a:extLst>
          </p:cNvPr>
          <p:cNvPicPr>
            <a:picLocks noChangeAspect="1"/>
          </p:cNvPicPr>
          <p:nvPr/>
        </p:nvPicPr>
        <p:blipFill>
          <a:blip r:embed="rId6"/>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3977535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2E74C9-73F5-41D8-B708-6326E24AD537}"/>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b="-174"/>
          <a:stretch/>
        </p:blipFill>
        <p:spPr>
          <a:xfrm flipH="1">
            <a:off x="0" y="-3153"/>
            <a:ext cx="12192000" cy="6957392"/>
          </a:xfrm>
          <a:prstGeom prst="rect">
            <a:avLst/>
          </a:prstGeom>
        </p:spPr>
      </p:pic>
      <p:grpSp>
        <p:nvGrpSpPr>
          <p:cNvPr id="34" name="组合 33">
            <a:extLst>
              <a:ext uri="{FF2B5EF4-FFF2-40B4-BE49-F238E27FC236}">
                <a16:creationId xmlns:a16="http://schemas.microsoft.com/office/drawing/2014/main" id="{59DB500B-5CF1-F54B-ADAD-927D27B70511}"/>
              </a:ext>
            </a:extLst>
          </p:cNvPr>
          <p:cNvGrpSpPr/>
          <p:nvPr/>
        </p:nvGrpSpPr>
        <p:grpSpPr>
          <a:xfrm>
            <a:off x="5366398" y="3709593"/>
            <a:ext cx="6823642" cy="3366000"/>
            <a:chOff x="6096000" y="3896948"/>
            <a:chExt cx="6552728" cy="3366000"/>
          </a:xfrm>
        </p:grpSpPr>
        <p:pic>
          <p:nvPicPr>
            <p:cNvPr id="35" name="图片 34">
              <a:extLst>
                <a:ext uri="{FF2B5EF4-FFF2-40B4-BE49-F238E27FC236}">
                  <a16:creationId xmlns:a16="http://schemas.microsoft.com/office/drawing/2014/main" id="{2CF2AC75-D61B-F042-A561-6212B16DE7C4}"/>
                </a:ext>
              </a:extLst>
            </p:cNvPr>
            <p:cNvPicPr>
              <a:picLocks noChangeAspect="1"/>
            </p:cNvPicPr>
            <p:nvPr/>
          </p:nvPicPr>
          <p:blipFill rotWithShape="1">
            <a:blip r:embed="rId6">
              <a:alphaModFix amt="70000"/>
            </a:blip>
            <a:srcRect l="6206" t="12361" r="5937" b="5842"/>
            <a:stretch/>
          </p:blipFill>
          <p:spPr>
            <a:xfrm>
              <a:off x="6096000" y="3896948"/>
              <a:ext cx="6552728" cy="3366000"/>
            </a:xfrm>
            <a:prstGeom prst="rect">
              <a:avLst/>
            </a:prstGeom>
          </p:spPr>
        </p:pic>
        <p:sp>
          <p:nvSpPr>
            <p:cNvPr id="36" name="椭圆 35">
              <a:extLst>
                <a:ext uri="{FF2B5EF4-FFF2-40B4-BE49-F238E27FC236}">
                  <a16:creationId xmlns:a16="http://schemas.microsoft.com/office/drawing/2014/main" id="{5D12DCCB-DDCE-2149-A239-53C28A55E54C}"/>
                </a:ext>
              </a:extLst>
            </p:cNvPr>
            <p:cNvSpPr/>
            <p:nvPr/>
          </p:nvSpPr>
          <p:spPr>
            <a:xfrm>
              <a:off x="10820390" y="4952557"/>
              <a:ext cx="533410" cy="500164"/>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任意多边形: 形状 27">
            <a:extLst>
              <a:ext uri="{FF2B5EF4-FFF2-40B4-BE49-F238E27FC236}">
                <a16:creationId xmlns:a16="http://schemas.microsoft.com/office/drawing/2014/main" id="{CD086659-9EF7-485A-AD06-D7F9B760A0F7}"/>
              </a:ext>
            </a:extLst>
          </p:cNvPr>
          <p:cNvSpPr/>
          <p:nvPr/>
        </p:nvSpPr>
        <p:spPr>
          <a:xfrm rot="21427085" flipH="1">
            <a:off x="-1112630" y="-1041024"/>
            <a:ext cx="8486739" cy="9577064"/>
          </a:xfrm>
          <a:custGeom>
            <a:avLst/>
            <a:gdLst>
              <a:gd name="connsiteX0" fmla="*/ 963698 w 8042265"/>
              <a:gd name="connsiteY0" fmla="*/ 781862 h 9223237"/>
              <a:gd name="connsiteX1" fmla="*/ 97425 w 8042265"/>
              <a:gd name="connsiteY1" fmla="*/ 3197803 h 9223237"/>
              <a:gd name="connsiteX2" fmla="*/ 1695218 w 8042265"/>
              <a:gd name="connsiteY2" fmla="*/ 5392363 h 9223237"/>
              <a:gd name="connsiteX3" fmla="*/ 1772220 w 8042265"/>
              <a:gd name="connsiteY3" fmla="*/ 7606173 h 9223237"/>
              <a:gd name="connsiteX4" fmla="*/ 1781846 w 8042265"/>
              <a:gd name="connsiteY4" fmla="*/ 9049963 h 9223237"/>
              <a:gd name="connsiteX5" fmla="*/ 4736801 w 8042265"/>
              <a:gd name="connsiteY5" fmla="*/ 9078838 h 9223237"/>
              <a:gd name="connsiteX6" fmla="*/ 7614755 w 8042265"/>
              <a:gd name="connsiteY6" fmla="*/ 7981558 h 9223237"/>
              <a:gd name="connsiteX7" fmla="*/ 7316372 w 8042265"/>
              <a:gd name="connsiteY7" fmla="*/ 579731 h 9223237"/>
              <a:gd name="connsiteX8" fmla="*/ 963698 w 8042265"/>
              <a:gd name="connsiteY8" fmla="*/ 781862 h 92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265" h="9223237">
                <a:moveTo>
                  <a:pt x="963698" y="781862"/>
                </a:moveTo>
                <a:cubicBezTo>
                  <a:pt x="-239460" y="1218207"/>
                  <a:pt x="-24495" y="2429386"/>
                  <a:pt x="97425" y="3197803"/>
                </a:cubicBezTo>
                <a:cubicBezTo>
                  <a:pt x="219345" y="3966220"/>
                  <a:pt x="1416085" y="4657635"/>
                  <a:pt x="1695218" y="5392363"/>
                </a:cubicBezTo>
                <a:cubicBezTo>
                  <a:pt x="1974351" y="6127091"/>
                  <a:pt x="1757782" y="6996573"/>
                  <a:pt x="1772220" y="7606173"/>
                </a:cubicBezTo>
                <a:cubicBezTo>
                  <a:pt x="1786658" y="8215773"/>
                  <a:pt x="1287749" y="8804519"/>
                  <a:pt x="1781846" y="9049963"/>
                </a:cubicBezTo>
                <a:cubicBezTo>
                  <a:pt x="2275943" y="9295407"/>
                  <a:pt x="3764650" y="9256905"/>
                  <a:pt x="4736801" y="9078838"/>
                </a:cubicBezTo>
                <a:cubicBezTo>
                  <a:pt x="5708952" y="8900771"/>
                  <a:pt x="7184827" y="9398076"/>
                  <a:pt x="7614755" y="7981558"/>
                </a:cubicBezTo>
                <a:cubicBezTo>
                  <a:pt x="8044684" y="6565040"/>
                  <a:pt x="8423277" y="1779680"/>
                  <a:pt x="7316372" y="579731"/>
                </a:cubicBezTo>
                <a:cubicBezTo>
                  <a:pt x="6209467" y="-620218"/>
                  <a:pt x="2166856" y="345517"/>
                  <a:pt x="963698" y="781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E0C63694-3FED-4A0D-9F4D-23C92B4B743E}"/>
              </a:ext>
            </a:extLst>
          </p:cNvPr>
          <p:cNvSpPr txBox="1"/>
          <p:nvPr/>
        </p:nvSpPr>
        <p:spPr>
          <a:xfrm>
            <a:off x="583358" y="3747509"/>
            <a:ext cx="4783040" cy="754630"/>
          </a:xfrm>
          <a:prstGeom prst="rect">
            <a:avLst/>
          </a:prstGeom>
          <a:noFill/>
        </p:spPr>
        <p:txBody>
          <a:bodyPr wrap="square" rtlCol="0">
            <a:spAutoFit/>
          </a:bodyPr>
          <a:lstStyle/>
          <a:p>
            <a:pPr>
              <a:lnSpc>
                <a:spcPct val="150000"/>
              </a:lnSpc>
            </a:pPr>
            <a:r>
              <a:rPr lang="en-US" altLang="zh-CN" sz="3200" dirty="0" err="1">
                <a:solidFill>
                  <a:srgbClr val="033180"/>
                </a:solidFill>
                <a:cs typeface="+mn-ea"/>
                <a:sym typeface="+mn-lt"/>
              </a:rPr>
              <a:t>zhaoyang@mail.las.ac.cn</a:t>
            </a:r>
            <a:endParaRPr lang="en-US" altLang="zh-CN" sz="3200" dirty="0">
              <a:solidFill>
                <a:srgbClr val="033180"/>
              </a:solidFill>
              <a:cs typeface="+mn-ea"/>
              <a:sym typeface="+mn-lt"/>
            </a:endParaRPr>
          </a:p>
        </p:txBody>
      </p:sp>
      <p:sp>
        <p:nvSpPr>
          <p:cNvPr id="31" name="文本框 30">
            <a:extLst>
              <a:ext uri="{FF2B5EF4-FFF2-40B4-BE49-F238E27FC236}">
                <a16:creationId xmlns:a16="http://schemas.microsoft.com/office/drawing/2014/main" id="{FBAD0671-CC49-4183-943A-F91C483A66A0}"/>
              </a:ext>
            </a:extLst>
          </p:cNvPr>
          <p:cNvSpPr txBox="1"/>
          <p:nvPr/>
        </p:nvSpPr>
        <p:spPr>
          <a:xfrm>
            <a:off x="580530" y="4993431"/>
            <a:ext cx="1771054" cy="307777"/>
          </a:xfrm>
          <a:prstGeom prst="rect">
            <a:avLst/>
          </a:prstGeom>
          <a:noFill/>
        </p:spPr>
        <p:txBody>
          <a:bodyPr wrap="square" rtlCol="0">
            <a:spAutoFit/>
          </a:bodyPr>
          <a:lstStyle/>
          <a:p>
            <a:r>
              <a:rPr lang="en-US" altLang="zh-CN" sz="1400" dirty="0">
                <a:solidFill>
                  <a:srgbClr val="033180"/>
                </a:solidFill>
                <a:cs typeface="+mn-ea"/>
                <a:sym typeface="+mn-lt"/>
              </a:rPr>
              <a:t>Report </a:t>
            </a:r>
            <a:r>
              <a:rPr lang="zh-CN" altLang="en-US" sz="1400" dirty="0">
                <a:solidFill>
                  <a:srgbClr val="033180"/>
                </a:solidFill>
                <a:cs typeface="+mn-ea"/>
                <a:sym typeface="+mn-lt"/>
              </a:rPr>
              <a:t>：</a:t>
            </a:r>
            <a:r>
              <a:rPr lang="zh-CN" altLang="en-US" sz="1400" b="1" dirty="0">
                <a:solidFill>
                  <a:srgbClr val="033180"/>
                </a:solidFill>
                <a:latin typeface="Microsoft YaHei" panose="020B0503020204020204" pitchFamily="34" charset="-122"/>
                <a:ea typeface="Microsoft YaHei" panose="020B0503020204020204" pitchFamily="34" charset="-122"/>
                <a:cs typeface="+mn-ea"/>
                <a:sym typeface="+mn-lt"/>
              </a:rPr>
              <a:t>赵 旸</a:t>
            </a:r>
          </a:p>
        </p:txBody>
      </p:sp>
      <p:sp>
        <p:nvSpPr>
          <p:cNvPr id="32" name="文本框 31">
            <a:extLst>
              <a:ext uri="{FF2B5EF4-FFF2-40B4-BE49-F238E27FC236}">
                <a16:creationId xmlns:a16="http://schemas.microsoft.com/office/drawing/2014/main" id="{6827756B-2EB9-4D09-848E-465DA5CE2C05}"/>
              </a:ext>
            </a:extLst>
          </p:cNvPr>
          <p:cNvSpPr txBox="1"/>
          <p:nvPr/>
        </p:nvSpPr>
        <p:spPr>
          <a:xfrm>
            <a:off x="2240584" y="4990989"/>
            <a:ext cx="2199232" cy="307777"/>
          </a:xfrm>
          <a:prstGeom prst="rect">
            <a:avLst/>
          </a:prstGeom>
          <a:noFill/>
        </p:spPr>
        <p:txBody>
          <a:bodyPr wrap="square" rtlCol="0">
            <a:spAutoFit/>
          </a:bodyPr>
          <a:lstStyle/>
          <a:p>
            <a:r>
              <a:rPr lang="en-US" altLang="zh-CN" sz="1400" dirty="0">
                <a:solidFill>
                  <a:srgbClr val="033180"/>
                </a:solidFill>
                <a:cs typeface="+mn-ea"/>
                <a:sym typeface="+mn-lt"/>
              </a:rPr>
              <a:t>Time</a:t>
            </a:r>
            <a:r>
              <a:rPr lang="zh-CN" altLang="en-US" sz="1400" dirty="0">
                <a:solidFill>
                  <a:srgbClr val="033180"/>
                </a:solidFill>
                <a:cs typeface="+mn-ea"/>
                <a:sym typeface="+mn-lt"/>
              </a:rPr>
              <a:t>：</a:t>
            </a:r>
            <a:r>
              <a:rPr lang="en-US" altLang="zh-CN" sz="1400" dirty="0">
                <a:solidFill>
                  <a:srgbClr val="033180"/>
                </a:solidFill>
                <a:cs typeface="+mn-ea"/>
                <a:sym typeface="+mn-lt"/>
              </a:rPr>
              <a:t>2023.07.13</a:t>
            </a:r>
            <a:endParaRPr lang="zh-CN" altLang="en-US" sz="1400" dirty="0">
              <a:solidFill>
                <a:srgbClr val="033180"/>
              </a:solidFill>
              <a:cs typeface="+mn-ea"/>
              <a:sym typeface="+mn-lt"/>
            </a:endParaRPr>
          </a:p>
        </p:txBody>
      </p:sp>
      <p:grpSp>
        <p:nvGrpSpPr>
          <p:cNvPr id="66" name="组合 65">
            <a:extLst>
              <a:ext uri="{FF2B5EF4-FFF2-40B4-BE49-F238E27FC236}">
                <a16:creationId xmlns:a16="http://schemas.microsoft.com/office/drawing/2014/main" id="{274E67AD-DA4B-42DF-86E8-349DD03D3C63}"/>
              </a:ext>
            </a:extLst>
          </p:cNvPr>
          <p:cNvGrpSpPr/>
          <p:nvPr/>
        </p:nvGrpSpPr>
        <p:grpSpPr>
          <a:xfrm>
            <a:off x="196837" y="2151228"/>
            <a:ext cx="4877341" cy="1558365"/>
            <a:chOff x="257325" y="2151097"/>
            <a:chExt cx="4722551" cy="1558365"/>
          </a:xfrm>
        </p:grpSpPr>
        <p:sp>
          <p:nvSpPr>
            <p:cNvPr id="25" name="文本框 24">
              <a:extLst>
                <a:ext uri="{FF2B5EF4-FFF2-40B4-BE49-F238E27FC236}">
                  <a16:creationId xmlns:a16="http://schemas.microsoft.com/office/drawing/2014/main" id="{717BEF58-0A49-47D9-A024-565AA04FB2A5}"/>
                </a:ext>
              </a:extLst>
            </p:cNvPr>
            <p:cNvSpPr txBox="1"/>
            <p:nvPr/>
          </p:nvSpPr>
          <p:spPr>
            <a:xfrm>
              <a:off x="257325" y="2262912"/>
              <a:ext cx="4631242" cy="1446550"/>
            </a:xfrm>
            <a:prstGeom prst="rect">
              <a:avLst/>
            </a:prstGeom>
            <a:noFill/>
          </p:spPr>
          <p:txBody>
            <a:bodyPr wrap="square" rtlCol="0">
              <a:spAutoFit/>
            </a:bodyPr>
            <a:lstStyle/>
            <a:p>
              <a:pPr algn="ctr"/>
              <a:r>
                <a:rPr lang="en-US" altLang="zh-CN" sz="8800" b="1" dirty="0">
                  <a:solidFill>
                    <a:srgbClr val="033180"/>
                  </a:solidFill>
                  <a:effectLst>
                    <a:outerShdw blurRad="38100" dist="38100" dir="2700000" algn="tl">
                      <a:srgbClr val="000000">
                        <a:alpha val="43137"/>
                      </a:srgbClr>
                    </a:outerShdw>
                  </a:effectLst>
                  <a:cs typeface="+mn-ea"/>
                  <a:sym typeface="+mn-lt"/>
                </a:rPr>
                <a:t>Thanks</a:t>
              </a:r>
            </a:p>
          </p:txBody>
        </p:sp>
        <p:grpSp>
          <p:nvGrpSpPr>
            <p:cNvPr id="46" name="组合 45">
              <a:extLst>
                <a:ext uri="{FF2B5EF4-FFF2-40B4-BE49-F238E27FC236}">
                  <a16:creationId xmlns:a16="http://schemas.microsoft.com/office/drawing/2014/main" id="{C1F1B2D9-AC28-4F70-BB85-5DC2413E904A}"/>
                </a:ext>
              </a:extLst>
            </p:cNvPr>
            <p:cNvGrpSpPr/>
            <p:nvPr/>
          </p:nvGrpSpPr>
          <p:grpSpPr>
            <a:xfrm>
              <a:off x="4518010" y="2151097"/>
              <a:ext cx="461866" cy="440547"/>
              <a:chOff x="3596742" y="1988840"/>
              <a:chExt cx="586466" cy="559396"/>
            </a:xfrm>
            <a:solidFill>
              <a:srgbClr val="033180"/>
            </a:solidFill>
          </p:grpSpPr>
          <p:grpSp>
            <p:nvGrpSpPr>
              <p:cNvPr id="47" name="组合 46">
                <a:extLst>
                  <a:ext uri="{FF2B5EF4-FFF2-40B4-BE49-F238E27FC236}">
                    <a16:creationId xmlns:a16="http://schemas.microsoft.com/office/drawing/2014/main" id="{430541E3-4E8D-4F2C-AE35-25007F6CF42C}"/>
                  </a:ext>
                </a:extLst>
              </p:cNvPr>
              <p:cNvGrpSpPr/>
              <p:nvPr/>
            </p:nvGrpSpPr>
            <p:grpSpPr>
              <a:xfrm>
                <a:off x="3596742" y="1988840"/>
                <a:ext cx="144016" cy="559396"/>
                <a:chOff x="3596742" y="1988840"/>
                <a:chExt cx="144016" cy="559396"/>
              </a:xfrm>
              <a:grpFill/>
            </p:grpSpPr>
            <p:sp>
              <p:nvSpPr>
                <p:cNvPr id="58" name="椭圆 57">
                  <a:extLst>
                    <a:ext uri="{FF2B5EF4-FFF2-40B4-BE49-F238E27FC236}">
                      <a16:creationId xmlns:a16="http://schemas.microsoft.com/office/drawing/2014/main" id="{3C15EB46-5645-4C0C-BD45-A931D3818AA8}"/>
                    </a:ext>
                  </a:extLst>
                </p:cNvPr>
                <p:cNvSpPr/>
                <p:nvPr/>
              </p:nvSpPr>
              <p:spPr>
                <a:xfrm>
                  <a:off x="3596742" y="1988840"/>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C7DE2DBD-0C2E-4212-B7A6-0B28756D136D}"/>
                    </a:ext>
                  </a:extLst>
                </p:cNvPr>
                <p:cNvSpPr/>
                <p:nvPr/>
              </p:nvSpPr>
              <p:spPr>
                <a:xfrm>
                  <a:off x="3613744" y="2199981"/>
                  <a:ext cx="110013" cy="11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24A0110E-CDD1-4908-8373-12D8A93105CB}"/>
                    </a:ext>
                  </a:extLst>
                </p:cNvPr>
                <p:cNvSpPr/>
                <p:nvPr/>
              </p:nvSpPr>
              <p:spPr>
                <a:xfrm>
                  <a:off x="3639614" y="2377119"/>
                  <a:ext cx="58273" cy="58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3645E2D-D8F7-4BCE-A207-0B47D47CA293}"/>
                    </a:ext>
                  </a:extLst>
                </p:cNvPr>
                <p:cNvSpPr/>
                <p:nvPr/>
              </p:nvSpPr>
              <p:spPr>
                <a:xfrm>
                  <a:off x="3645891" y="250251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8" name="组合 47">
                <a:extLst>
                  <a:ext uri="{FF2B5EF4-FFF2-40B4-BE49-F238E27FC236}">
                    <a16:creationId xmlns:a16="http://schemas.microsoft.com/office/drawing/2014/main" id="{820266E5-E4B8-44B6-9887-7129014AF5ED}"/>
                  </a:ext>
                </a:extLst>
              </p:cNvPr>
              <p:cNvGrpSpPr/>
              <p:nvPr/>
            </p:nvGrpSpPr>
            <p:grpSpPr>
              <a:xfrm rot="10800000">
                <a:off x="3817967" y="1988840"/>
                <a:ext cx="144016" cy="559396"/>
                <a:chOff x="3596742" y="1988840"/>
                <a:chExt cx="144016" cy="559396"/>
              </a:xfrm>
              <a:grpFill/>
            </p:grpSpPr>
            <p:sp>
              <p:nvSpPr>
                <p:cNvPr id="54" name="椭圆 53">
                  <a:extLst>
                    <a:ext uri="{FF2B5EF4-FFF2-40B4-BE49-F238E27FC236}">
                      <a16:creationId xmlns:a16="http://schemas.microsoft.com/office/drawing/2014/main" id="{5E3DE55C-0B98-4354-9EF1-C6A63E63A3C0}"/>
                    </a:ext>
                  </a:extLst>
                </p:cNvPr>
                <p:cNvSpPr/>
                <p:nvPr/>
              </p:nvSpPr>
              <p:spPr>
                <a:xfrm>
                  <a:off x="3596742" y="1988840"/>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C0D25A-4C93-4BEA-8DF5-F371B918DED9}"/>
                    </a:ext>
                  </a:extLst>
                </p:cNvPr>
                <p:cNvSpPr/>
                <p:nvPr/>
              </p:nvSpPr>
              <p:spPr>
                <a:xfrm>
                  <a:off x="3613744" y="2199981"/>
                  <a:ext cx="110013" cy="11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5E9AD1DC-10DB-4F23-9099-CF0FE000EEA1}"/>
                    </a:ext>
                  </a:extLst>
                </p:cNvPr>
                <p:cNvSpPr/>
                <p:nvPr/>
              </p:nvSpPr>
              <p:spPr>
                <a:xfrm>
                  <a:off x="3639614" y="2377119"/>
                  <a:ext cx="58273" cy="58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BB532E99-1344-4C57-B979-261C23CD094F}"/>
                    </a:ext>
                  </a:extLst>
                </p:cNvPr>
                <p:cNvSpPr/>
                <p:nvPr/>
              </p:nvSpPr>
              <p:spPr>
                <a:xfrm>
                  <a:off x="3645891" y="250251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9" name="组合 48">
                <a:extLst>
                  <a:ext uri="{FF2B5EF4-FFF2-40B4-BE49-F238E27FC236}">
                    <a16:creationId xmlns:a16="http://schemas.microsoft.com/office/drawing/2014/main" id="{9DF69493-9FD8-4609-8200-3617054F9198}"/>
                  </a:ext>
                </a:extLst>
              </p:cNvPr>
              <p:cNvGrpSpPr/>
              <p:nvPr/>
            </p:nvGrpSpPr>
            <p:grpSpPr>
              <a:xfrm>
                <a:off x="4039192" y="1988840"/>
                <a:ext cx="144016" cy="559396"/>
                <a:chOff x="3596742" y="1988840"/>
                <a:chExt cx="144016" cy="559396"/>
              </a:xfrm>
              <a:grpFill/>
            </p:grpSpPr>
            <p:sp>
              <p:nvSpPr>
                <p:cNvPr id="50" name="椭圆 49">
                  <a:extLst>
                    <a:ext uri="{FF2B5EF4-FFF2-40B4-BE49-F238E27FC236}">
                      <a16:creationId xmlns:a16="http://schemas.microsoft.com/office/drawing/2014/main" id="{5F925207-066B-4881-8A27-FC60B0A2FD51}"/>
                    </a:ext>
                  </a:extLst>
                </p:cNvPr>
                <p:cNvSpPr/>
                <p:nvPr/>
              </p:nvSpPr>
              <p:spPr>
                <a:xfrm>
                  <a:off x="3596742" y="1988840"/>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71A1B47C-AABF-4259-B6A4-D2ACB52C6091}"/>
                    </a:ext>
                  </a:extLst>
                </p:cNvPr>
                <p:cNvSpPr/>
                <p:nvPr/>
              </p:nvSpPr>
              <p:spPr>
                <a:xfrm>
                  <a:off x="3613744" y="2199981"/>
                  <a:ext cx="110013" cy="11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55DCDE45-C9A1-49C4-BF3D-DC30F2129E63}"/>
                    </a:ext>
                  </a:extLst>
                </p:cNvPr>
                <p:cNvSpPr/>
                <p:nvPr/>
              </p:nvSpPr>
              <p:spPr>
                <a:xfrm>
                  <a:off x="3639614" y="2377119"/>
                  <a:ext cx="58273" cy="58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8BA3BAB-0B8A-44EB-8E88-A5E13DC46A2D}"/>
                    </a:ext>
                  </a:extLst>
                </p:cNvPr>
                <p:cNvSpPr/>
                <p:nvPr/>
              </p:nvSpPr>
              <p:spPr>
                <a:xfrm>
                  <a:off x="3645891" y="250251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64" name="组合 63">
            <a:extLst>
              <a:ext uri="{FF2B5EF4-FFF2-40B4-BE49-F238E27FC236}">
                <a16:creationId xmlns:a16="http://schemas.microsoft.com/office/drawing/2014/main" id="{A66D8DC8-1939-451D-A0FF-6A17067C0665}"/>
              </a:ext>
            </a:extLst>
          </p:cNvPr>
          <p:cNvGrpSpPr/>
          <p:nvPr/>
        </p:nvGrpSpPr>
        <p:grpSpPr>
          <a:xfrm>
            <a:off x="625364" y="5589210"/>
            <a:ext cx="1115746" cy="369332"/>
            <a:chOff x="625364" y="5589210"/>
            <a:chExt cx="1115746" cy="369332"/>
          </a:xfrm>
        </p:grpSpPr>
        <p:sp>
          <p:nvSpPr>
            <p:cNvPr id="62" name="矩形: 圆角 61">
              <a:extLst>
                <a:ext uri="{FF2B5EF4-FFF2-40B4-BE49-F238E27FC236}">
                  <a16:creationId xmlns:a16="http://schemas.microsoft.com/office/drawing/2014/main" id="{E27FC334-B5EB-4D87-AD59-E94FADDCFE8D}"/>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63" name="文本框 62">
              <a:extLst>
                <a:ext uri="{FF2B5EF4-FFF2-40B4-BE49-F238E27FC236}">
                  <a16:creationId xmlns:a16="http://schemas.microsoft.com/office/drawing/2014/main" id="{12874724-E768-47E7-8775-5B0E3BA2A8FC}"/>
                </a:ext>
              </a:extLst>
            </p:cNvPr>
            <p:cNvSpPr txBox="1"/>
            <p:nvPr/>
          </p:nvSpPr>
          <p:spPr>
            <a:xfrm>
              <a:off x="666781" y="5589210"/>
              <a:ext cx="1032912"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cs typeface="+mn-ea"/>
                  <a:sym typeface="+mn-lt"/>
                </a:rPr>
                <a:t>END</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pic>
        <p:nvPicPr>
          <p:cNvPr id="71" name="Picture 2" descr="2021年诺贝尔生理学奖或医学奖得主 左：大卫·朱利叶斯（ David Julius ）右：阿登·帕塔普蒂安（ Ardem Patapoutian）">
            <a:extLst>
              <a:ext uri="{FF2B5EF4-FFF2-40B4-BE49-F238E27FC236}">
                <a16:creationId xmlns:a16="http://schemas.microsoft.com/office/drawing/2014/main" id="{364E32A7-F0CF-C44A-9C16-9EBD109D9F26}"/>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7463027" y="188640"/>
            <a:ext cx="3824055" cy="368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250CEC4F-FCC5-1549-AAB4-2E184FE6EF73}"/>
              </a:ext>
            </a:extLst>
          </p:cNvPr>
          <p:cNvSpPr>
            <a:spLocks noGrp="1"/>
          </p:cNvSpPr>
          <p:nvPr>
            <p:ph type="sldNum" sz="quarter" idx="12"/>
          </p:nvPr>
        </p:nvSpPr>
        <p:spPr/>
        <p:txBody>
          <a:bodyPr/>
          <a:lstStyle/>
          <a:p>
            <a:fld id="{D2C9BAFA-04BA-4599-B89B-B0FC510734F5}" type="slidenum">
              <a:rPr lang="zh-CN" altLang="en-US" smtClean="0"/>
              <a:t>20</a:t>
            </a:fld>
            <a:endParaRPr lang="zh-CN" altLang="en-US"/>
          </a:p>
        </p:txBody>
      </p:sp>
      <p:pic>
        <p:nvPicPr>
          <p:cNvPr id="37" name="图片 36">
            <a:extLst>
              <a:ext uri="{FF2B5EF4-FFF2-40B4-BE49-F238E27FC236}">
                <a16:creationId xmlns:a16="http://schemas.microsoft.com/office/drawing/2014/main" id="{8F4087AC-B5C9-6D46-9969-CE080EBA94EC}"/>
              </a:ext>
            </a:extLst>
          </p:cNvPr>
          <p:cNvPicPr>
            <a:picLocks noChangeAspect="1"/>
          </p:cNvPicPr>
          <p:nvPr/>
        </p:nvPicPr>
        <p:blipFill>
          <a:blip r:embed="rId8"/>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3673415781"/>
      </p:ext>
    </p:extLst>
  </p:cSld>
  <p:clrMapOvr>
    <a:masterClrMapping/>
  </p:clrMapOvr>
  <p:extLst>
    <p:ext uri="{E180D4A7-C9FB-4DFB-919C-405C955672EB}">
      <p14:showEvtLst xmlns:p14="http://schemas.microsoft.com/office/powerpoint/2010/main">
        <p14:playEvt time="16" objId="67"/>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E639C5-4BD9-4B11-A32F-397D3058D46C}"/>
              </a:ext>
            </a:extLst>
          </p:cNvPr>
          <p:cNvPicPr>
            <a:picLocks noChangeAspect="1"/>
          </p:cNvPicPr>
          <p:nvPr/>
        </p:nvPicPr>
        <p:blipFill rotWithShape="1">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b="-174"/>
          <a:stretch/>
        </p:blipFill>
        <p:spPr>
          <a:xfrm flipH="1">
            <a:off x="0" y="-3153"/>
            <a:ext cx="12192000" cy="6957392"/>
          </a:xfrm>
          <a:prstGeom prst="rect">
            <a:avLst/>
          </a:prstGeom>
        </p:spPr>
      </p:pic>
      <p:pic>
        <p:nvPicPr>
          <p:cNvPr id="18" name="图片 17">
            <a:extLst>
              <a:ext uri="{FF2B5EF4-FFF2-40B4-BE49-F238E27FC236}">
                <a16:creationId xmlns:a16="http://schemas.microsoft.com/office/drawing/2014/main" id="{E321A41A-6B7E-1441-BDEC-F5B785610D87}"/>
              </a:ext>
            </a:extLst>
          </p:cNvPr>
          <p:cNvPicPr>
            <a:picLocks noChangeAspect="1"/>
          </p:cNvPicPr>
          <p:nvPr/>
        </p:nvPicPr>
        <p:blipFill rotWithShape="1">
          <a:blip r:embed="rId6">
            <a:alphaModFix amt="50000"/>
          </a:blip>
          <a:srcRect l="6206" t="12361" r="5937" b="5842"/>
          <a:stretch/>
        </p:blipFill>
        <p:spPr>
          <a:xfrm>
            <a:off x="5406934" y="3850640"/>
            <a:ext cx="6889125" cy="3538800"/>
          </a:xfrm>
          <a:prstGeom prst="rect">
            <a:avLst/>
          </a:prstGeom>
        </p:spPr>
      </p:pic>
      <p:sp>
        <p:nvSpPr>
          <p:cNvPr id="19" name="椭圆 18">
            <a:extLst>
              <a:ext uri="{FF2B5EF4-FFF2-40B4-BE49-F238E27FC236}">
                <a16:creationId xmlns:a16="http://schemas.microsoft.com/office/drawing/2014/main" id="{579C2198-7257-A043-A09C-F722661D65BB}"/>
              </a:ext>
            </a:extLst>
          </p:cNvPr>
          <p:cNvSpPr/>
          <p:nvPr/>
        </p:nvSpPr>
        <p:spPr>
          <a:xfrm>
            <a:off x="10416480" y="4991551"/>
            <a:ext cx="544170" cy="52568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多边形: 形状 5">
            <a:extLst>
              <a:ext uri="{FF2B5EF4-FFF2-40B4-BE49-F238E27FC236}">
                <a16:creationId xmlns:a16="http://schemas.microsoft.com/office/drawing/2014/main" id="{90AD9506-3BFD-4C15-9161-4190482441C5}"/>
              </a:ext>
            </a:extLst>
          </p:cNvPr>
          <p:cNvSpPr/>
          <p:nvPr/>
        </p:nvSpPr>
        <p:spPr>
          <a:xfrm rot="21427085" flipH="1">
            <a:off x="-1157442" y="-1044230"/>
            <a:ext cx="8486739" cy="9577064"/>
          </a:xfrm>
          <a:custGeom>
            <a:avLst/>
            <a:gdLst>
              <a:gd name="connsiteX0" fmla="*/ 963698 w 8042265"/>
              <a:gd name="connsiteY0" fmla="*/ 781862 h 9223237"/>
              <a:gd name="connsiteX1" fmla="*/ 97425 w 8042265"/>
              <a:gd name="connsiteY1" fmla="*/ 3197803 h 9223237"/>
              <a:gd name="connsiteX2" fmla="*/ 1695218 w 8042265"/>
              <a:gd name="connsiteY2" fmla="*/ 5392363 h 9223237"/>
              <a:gd name="connsiteX3" fmla="*/ 1772220 w 8042265"/>
              <a:gd name="connsiteY3" fmla="*/ 7606173 h 9223237"/>
              <a:gd name="connsiteX4" fmla="*/ 1781846 w 8042265"/>
              <a:gd name="connsiteY4" fmla="*/ 9049963 h 9223237"/>
              <a:gd name="connsiteX5" fmla="*/ 4736801 w 8042265"/>
              <a:gd name="connsiteY5" fmla="*/ 9078838 h 9223237"/>
              <a:gd name="connsiteX6" fmla="*/ 7614755 w 8042265"/>
              <a:gd name="connsiteY6" fmla="*/ 7981558 h 9223237"/>
              <a:gd name="connsiteX7" fmla="*/ 7316372 w 8042265"/>
              <a:gd name="connsiteY7" fmla="*/ 579731 h 9223237"/>
              <a:gd name="connsiteX8" fmla="*/ 963698 w 8042265"/>
              <a:gd name="connsiteY8" fmla="*/ 781862 h 92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265" h="9223237">
                <a:moveTo>
                  <a:pt x="963698" y="781862"/>
                </a:moveTo>
                <a:cubicBezTo>
                  <a:pt x="-239460" y="1218207"/>
                  <a:pt x="-24495" y="2429386"/>
                  <a:pt x="97425" y="3197803"/>
                </a:cubicBezTo>
                <a:cubicBezTo>
                  <a:pt x="219345" y="3966220"/>
                  <a:pt x="1416085" y="4657635"/>
                  <a:pt x="1695218" y="5392363"/>
                </a:cubicBezTo>
                <a:cubicBezTo>
                  <a:pt x="1974351" y="6127091"/>
                  <a:pt x="1757782" y="6996573"/>
                  <a:pt x="1772220" y="7606173"/>
                </a:cubicBezTo>
                <a:cubicBezTo>
                  <a:pt x="1786658" y="8215773"/>
                  <a:pt x="1287749" y="8804519"/>
                  <a:pt x="1781846" y="9049963"/>
                </a:cubicBezTo>
                <a:cubicBezTo>
                  <a:pt x="2275943" y="9295407"/>
                  <a:pt x="3764650" y="9256905"/>
                  <a:pt x="4736801" y="9078838"/>
                </a:cubicBezTo>
                <a:cubicBezTo>
                  <a:pt x="5708952" y="8900771"/>
                  <a:pt x="7184827" y="9398076"/>
                  <a:pt x="7614755" y="7981558"/>
                </a:cubicBezTo>
                <a:cubicBezTo>
                  <a:pt x="8044684" y="6565040"/>
                  <a:pt x="8423277" y="1779680"/>
                  <a:pt x="7316372" y="579731"/>
                </a:cubicBezTo>
                <a:cubicBezTo>
                  <a:pt x="6209467" y="-620218"/>
                  <a:pt x="2166856" y="345517"/>
                  <a:pt x="963698" y="781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25E29409-10E8-45E2-A308-BEC107606A45}"/>
              </a:ext>
            </a:extLst>
          </p:cNvPr>
          <p:cNvGrpSpPr/>
          <p:nvPr/>
        </p:nvGrpSpPr>
        <p:grpSpPr>
          <a:xfrm>
            <a:off x="625364" y="5589210"/>
            <a:ext cx="1115746" cy="369332"/>
            <a:chOff x="625364" y="5589210"/>
            <a:chExt cx="1115746" cy="369332"/>
          </a:xfrm>
        </p:grpSpPr>
        <p:sp>
          <p:nvSpPr>
            <p:cNvPr id="36" name="矩形: 圆角 35">
              <a:extLst>
                <a:ext uri="{FF2B5EF4-FFF2-40B4-BE49-F238E27FC236}">
                  <a16:creationId xmlns:a16="http://schemas.microsoft.com/office/drawing/2014/main" id="{CA22D301-C15C-48DA-B088-853DCB5E895D}"/>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37" name="文本框 36">
              <a:extLst>
                <a:ext uri="{FF2B5EF4-FFF2-40B4-BE49-F238E27FC236}">
                  <a16:creationId xmlns:a16="http://schemas.microsoft.com/office/drawing/2014/main" id="{7A7703E7-032C-4E01-8DA6-235F2D86185B}"/>
                </a:ext>
              </a:extLst>
            </p:cNvPr>
            <p:cNvSpPr txBox="1"/>
            <p:nvPr/>
          </p:nvSpPr>
          <p:spPr>
            <a:xfrm>
              <a:off x="666781" y="5589210"/>
              <a:ext cx="1032912"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cs typeface="+mn-ea"/>
                  <a:sym typeface="+mn-lt"/>
                </a:rPr>
                <a:t>START</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38" name="组合 37">
            <a:extLst>
              <a:ext uri="{FF2B5EF4-FFF2-40B4-BE49-F238E27FC236}">
                <a16:creationId xmlns:a16="http://schemas.microsoft.com/office/drawing/2014/main" id="{F57F2394-8CAB-4A22-B8BD-CE7DEFDCF7ED}"/>
              </a:ext>
            </a:extLst>
          </p:cNvPr>
          <p:cNvGrpSpPr/>
          <p:nvPr/>
        </p:nvGrpSpPr>
        <p:grpSpPr>
          <a:xfrm>
            <a:off x="280736" y="2192116"/>
            <a:ext cx="4957340" cy="2159868"/>
            <a:chOff x="6542347" y="2053963"/>
            <a:chExt cx="4957340" cy="2159868"/>
          </a:xfrm>
        </p:grpSpPr>
        <p:sp>
          <p:nvSpPr>
            <p:cNvPr id="39" name="文本框 38">
              <a:extLst>
                <a:ext uri="{FF2B5EF4-FFF2-40B4-BE49-F238E27FC236}">
                  <a16:creationId xmlns:a16="http://schemas.microsoft.com/office/drawing/2014/main" id="{AC80957A-6063-4815-AC7F-60352CCC1E26}"/>
                </a:ext>
              </a:extLst>
            </p:cNvPr>
            <p:cNvSpPr txBox="1"/>
            <p:nvPr/>
          </p:nvSpPr>
          <p:spPr>
            <a:xfrm>
              <a:off x="6542347" y="2053963"/>
              <a:ext cx="4104456" cy="1107996"/>
            </a:xfrm>
            <a:prstGeom prst="rect">
              <a:avLst/>
            </a:prstGeom>
            <a:noFill/>
          </p:spPr>
          <p:txBody>
            <a:bodyPr wrap="square" rtlCol="0">
              <a:spAutoFit/>
            </a:bodyPr>
            <a:lstStyle/>
            <a:p>
              <a:r>
                <a:rPr lang="en-US" altLang="zh-CN" sz="6600" dirty="0">
                  <a:solidFill>
                    <a:srgbClr val="033180"/>
                  </a:solidFill>
                  <a:cs typeface="+mn-ea"/>
                  <a:sym typeface="+mn-lt"/>
                </a:rPr>
                <a:t>PART 01</a:t>
              </a:r>
              <a:endParaRPr lang="zh-CN" altLang="en-US" sz="6600" dirty="0">
                <a:solidFill>
                  <a:srgbClr val="033180"/>
                </a:solidFill>
                <a:cs typeface="+mn-ea"/>
                <a:sym typeface="+mn-lt"/>
              </a:endParaRPr>
            </a:p>
          </p:txBody>
        </p:sp>
        <p:sp>
          <p:nvSpPr>
            <p:cNvPr id="40" name="文本框 39">
              <a:extLst>
                <a:ext uri="{FF2B5EF4-FFF2-40B4-BE49-F238E27FC236}">
                  <a16:creationId xmlns:a16="http://schemas.microsoft.com/office/drawing/2014/main" id="{0C188D62-B4E9-4E89-82C1-7D7CFBC69FB9}"/>
                </a:ext>
              </a:extLst>
            </p:cNvPr>
            <p:cNvSpPr txBox="1"/>
            <p:nvPr/>
          </p:nvSpPr>
          <p:spPr>
            <a:xfrm>
              <a:off x="6565687" y="3075057"/>
              <a:ext cx="4457378" cy="769441"/>
            </a:xfrm>
            <a:prstGeom prst="rect">
              <a:avLst/>
            </a:prstGeom>
            <a:noFill/>
          </p:spPr>
          <p:txBody>
            <a:bodyPr wrap="square" rtlCol="0">
              <a:spAutoFit/>
            </a:bodyPr>
            <a:lstStyle/>
            <a:p>
              <a:pPr algn="just"/>
              <a:r>
                <a:rPr lang="zh-CN" altLang="en-US" sz="44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研究背景</a:t>
              </a:r>
            </a:p>
          </p:txBody>
        </p:sp>
        <p:sp>
          <p:nvSpPr>
            <p:cNvPr id="41" name="文本框 40">
              <a:extLst>
                <a:ext uri="{FF2B5EF4-FFF2-40B4-BE49-F238E27FC236}">
                  <a16:creationId xmlns:a16="http://schemas.microsoft.com/office/drawing/2014/main" id="{45D726FA-C956-4F82-8374-B9C462B32699}"/>
                </a:ext>
              </a:extLst>
            </p:cNvPr>
            <p:cNvSpPr txBox="1"/>
            <p:nvPr/>
          </p:nvSpPr>
          <p:spPr>
            <a:xfrm>
              <a:off x="6572036" y="3844499"/>
              <a:ext cx="4927651" cy="369332"/>
            </a:xfrm>
            <a:prstGeom prst="rect">
              <a:avLst/>
            </a:prstGeom>
            <a:noFill/>
          </p:spPr>
          <p:txBody>
            <a:bodyPr wrap="square" rtlCol="0">
              <a:spAutoFit/>
            </a:bodyPr>
            <a:lstStyle/>
            <a:p>
              <a:pPr algn="just"/>
              <a:r>
                <a:rPr lang="en-US" altLang="zh-CN" b="1" dirty="0">
                  <a:solidFill>
                    <a:schemeClr val="tx1">
                      <a:lumMod val="75000"/>
                      <a:lumOff val="25000"/>
                    </a:schemeClr>
                  </a:solidFill>
                  <a:cs typeface="+mn-ea"/>
                  <a:sym typeface="+mn-lt"/>
                </a:rPr>
                <a:t>Introduction and related work</a:t>
              </a:r>
            </a:p>
          </p:txBody>
        </p:sp>
      </p:grpSp>
      <p:pic>
        <p:nvPicPr>
          <p:cNvPr id="50" name="Picture 2" descr="2021年诺贝尔生理学奖或医学奖得主 左：大卫·朱利叶斯（ David Julius ）右：阿登·帕塔普蒂安（ Ardem Patapoutian）">
            <a:extLst>
              <a:ext uri="{FF2B5EF4-FFF2-40B4-BE49-F238E27FC236}">
                <a16:creationId xmlns:a16="http://schemas.microsoft.com/office/drawing/2014/main" id="{4F8A93A9-6527-914F-880B-40A3F91385CC}"/>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724774" y="188640"/>
            <a:ext cx="3638516" cy="36385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7F9787E-7FA0-0B47-9F1C-65A8C3A31C6A}"/>
              </a:ext>
            </a:extLst>
          </p:cNvPr>
          <p:cNvSpPr>
            <a:spLocks noGrp="1"/>
          </p:cNvSpPr>
          <p:nvPr>
            <p:ph type="sldNum" sz="quarter" idx="12"/>
          </p:nvPr>
        </p:nvSpPr>
        <p:spPr/>
        <p:txBody>
          <a:bodyPr/>
          <a:lstStyle/>
          <a:p>
            <a:fld id="{D2C9BAFA-04BA-4599-B89B-B0FC510734F5}" type="slidenum">
              <a:rPr lang="zh-CN" altLang="en-US" smtClean="0"/>
              <a:t>3</a:t>
            </a:fld>
            <a:endParaRPr lang="zh-CN" altLang="en-US"/>
          </a:p>
        </p:txBody>
      </p:sp>
      <p:pic>
        <p:nvPicPr>
          <p:cNvPr id="17" name="图片 16">
            <a:extLst>
              <a:ext uri="{FF2B5EF4-FFF2-40B4-BE49-F238E27FC236}">
                <a16:creationId xmlns:a16="http://schemas.microsoft.com/office/drawing/2014/main" id="{401AC84E-B979-D44C-BD4D-9BB84BE9F8FC}"/>
              </a:ext>
            </a:extLst>
          </p:cNvPr>
          <p:cNvPicPr>
            <a:picLocks noChangeAspect="1"/>
          </p:cNvPicPr>
          <p:nvPr/>
        </p:nvPicPr>
        <p:blipFill>
          <a:blip r:embed="rId9"/>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366048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E292445-1773-4F30-93D0-7E3BF434F636}"/>
              </a:ext>
            </a:extLst>
          </p:cNvPr>
          <p:cNvSpPr txBox="1"/>
          <p:nvPr/>
        </p:nvSpPr>
        <p:spPr>
          <a:xfrm>
            <a:off x="8290012" y="1516839"/>
            <a:ext cx="3384376" cy="4093428"/>
          </a:xfrm>
          <a:prstGeom prst="rect">
            <a:avLst/>
          </a:prstGeom>
          <a:noFill/>
        </p:spPr>
        <p:txBody>
          <a:bodyPr wrap="square" rtlCol="0">
            <a:spAutoFit/>
          </a:bodyPr>
          <a:lstStyle/>
          <a:p>
            <a:pPr marL="457200" indent="-457200" algn="just">
              <a:buFont typeface="Wingdings" pitchFamily="2" charset="2"/>
              <a:buChar char="l"/>
            </a:pPr>
            <a:r>
              <a:rPr lang="zh-CN" altLang="en-US" sz="2000" b="1" dirty="0">
                <a:solidFill>
                  <a:srgbClr val="033180"/>
                </a:solidFill>
                <a:latin typeface="Microsoft YaHei" panose="020B0503020204020204" pitchFamily="34" charset="-122"/>
                <a:ea typeface="Microsoft YaHei" panose="020B0503020204020204" pitchFamily="34" charset="-122"/>
              </a:rPr>
              <a:t>党的十八大以来，我国始终把科技创新摆在发展全局的核心位置，以改革驱动创新、以创新驱动发展，推动我国科技事业密集发力、加速跨越</a:t>
            </a:r>
            <a:endParaRPr lang="en-US" altLang="zh-CN" sz="2000" b="1" dirty="0">
              <a:solidFill>
                <a:srgbClr val="033180"/>
              </a:solidFill>
              <a:latin typeface="Microsoft YaHei" panose="020B0503020204020204" pitchFamily="34" charset="-122"/>
              <a:ea typeface="Microsoft YaHei" panose="020B0503020204020204" pitchFamily="34" charset="-122"/>
            </a:endParaRPr>
          </a:p>
          <a:p>
            <a:pPr marL="457200" indent="-457200" algn="just">
              <a:buFont typeface="Wingdings" pitchFamily="2" charset="2"/>
              <a:buChar char="l"/>
            </a:pPr>
            <a:endParaRPr lang="en-US" altLang="zh-CN" sz="2000" b="1" dirty="0">
              <a:solidFill>
                <a:srgbClr val="033180"/>
              </a:solidFill>
              <a:latin typeface="Microsoft YaHei" panose="020B0503020204020204" pitchFamily="34" charset="-122"/>
              <a:ea typeface="Microsoft YaHei" panose="020B0503020204020204" pitchFamily="34" charset="-122"/>
            </a:endParaRPr>
          </a:p>
          <a:p>
            <a:pPr marL="457200" indent="-457200" algn="just">
              <a:buFont typeface="Wingdings" pitchFamily="2" charset="2"/>
              <a:buChar char="l"/>
            </a:pPr>
            <a:r>
              <a:rPr lang="zh-CN" altLang="en-US" sz="2000" b="1" dirty="0">
                <a:solidFill>
                  <a:srgbClr val="033180"/>
                </a:solidFill>
                <a:latin typeface="Microsoft YaHei" panose="020B0503020204020204" pitchFamily="34" charset="-122"/>
                <a:ea typeface="Microsoft YaHei" panose="020B0503020204020204" pitchFamily="34" charset="-122"/>
              </a:rPr>
              <a:t>新一轮科技革命和产业变革正在重构全球创新版图、重塑全球经济结构，科学技术和经济社会发展加速渗透融合</a:t>
            </a:r>
            <a:endParaRPr lang="en-US" altLang="zh-CN" sz="2000" b="1" dirty="0">
              <a:solidFill>
                <a:srgbClr val="033180"/>
              </a:solidFill>
              <a:latin typeface="Microsoft YaHei" panose="020B0503020204020204" pitchFamily="34" charset="-122"/>
              <a:ea typeface="Microsoft YaHei" panose="020B0503020204020204" pitchFamily="34" charset="-122"/>
            </a:endParaRPr>
          </a:p>
        </p:txBody>
      </p:sp>
      <p:grpSp>
        <p:nvGrpSpPr>
          <p:cNvPr id="24" name="组合 23">
            <a:extLst>
              <a:ext uri="{FF2B5EF4-FFF2-40B4-BE49-F238E27FC236}">
                <a16:creationId xmlns:a16="http://schemas.microsoft.com/office/drawing/2014/main" id="{650CD9F9-8469-FF46-A0C4-F7D809B9E15D}"/>
              </a:ext>
            </a:extLst>
          </p:cNvPr>
          <p:cNvGrpSpPr/>
          <p:nvPr/>
        </p:nvGrpSpPr>
        <p:grpSpPr>
          <a:xfrm>
            <a:off x="407368" y="228575"/>
            <a:ext cx="3727747" cy="707886"/>
            <a:chOff x="343866" y="225492"/>
            <a:chExt cx="3903041" cy="741171"/>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183341" y="225492"/>
              <a:ext cx="3063566" cy="74117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研究背景</a:t>
              </a:r>
              <a:endParaRPr kumimoji="0" lang="zh-CN" altLang="en-US" sz="40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4</a:t>
            </a:fld>
            <a:endParaRPr lang="zh-CN" altLang="en-US"/>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4"/>
          <a:stretch>
            <a:fillRect/>
          </a:stretch>
        </p:blipFill>
        <p:spPr>
          <a:xfrm>
            <a:off x="8610600" y="120231"/>
            <a:ext cx="3461875" cy="602205"/>
          </a:xfrm>
          <a:prstGeom prst="rect">
            <a:avLst/>
          </a:prstGeom>
        </p:spPr>
      </p:pic>
      <p:pic>
        <p:nvPicPr>
          <p:cNvPr id="3" name="图片 2">
            <a:extLst>
              <a:ext uri="{FF2B5EF4-FFF2-40B4-BE49-F238E27FC236}">
                <a16:creationId xmlns:a16="http://schemas.microsoft.com/office/drawing/2014/main" id="{9DCFCAC6-C51F-5447-AB02-AE7ED98677CF}"/>
              </a:ext>
            </a:extLst>
          </p:cNvPr>
          <p:cNvPicPr>
            <a:picLocks noChangeAspect="1"/>
          </p:cNvPicPr>
          <p:nvPr/>
        </p:nvPicPr>
        <p:blipFill rotWithShape="1">
          <a:blip r:embed="rId5"/>
          <a:srcRect l="4999" r="4724"/>
          <a:stretch/>
        </p:blipFill>
        <p:spPr>
          <a:xfrm>
            <a:off x="548733" y="1112000"/>
            <a:ext cx="7292406" cy="5434332"/>
          </a:xfrm>
          <a:prstGeom prst="rect">
            <a:avLst/>
          </a:prstGeom>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311941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3793EE3-049D-489A-8EE1-B0E8E6961AB5}"/>
              </a:ext>
            </a:extLst>
          </p:cNvPr>
          <p:cNvSpPr txBox="1"/>
          <p:nvPr/>
        </p:nvSpPr>
        <p:spPr>
          <a:xfrm>
            <a:off x="6312024" y="2076450"/>
            <a:ext cx="5799416" cy="830997"/>
          </a:xfrm>
          <a:prstGeom prst="rect">
            <a:avLst/>
          </a:prstGeom>
          <a:noFill/>
        </p:spPr>
        <p:txBody>
          <a:bodyPr wrap="square" rtlCol="0">
            <a:spAutoFit/>
          </a:bodyPr>
          <a:lstStyle/>
          <a:p>
            <a:r>
              <a:rPr lang="zh-CN" altLang="en-US" sz="1600" b="1" i="1" dirty="0">
                <a:solidFill>
                  <a:schemeClr val="bg2">
                    <a:lumMod val="50000"/>
                  </a:schemeClr>
                </a:solidFill>
                <a:latin typeface="Calibri" panose="020F0502020204030204" pitchFamily="34" charset="0"/>
                <a:cs typeface="Calibri" panose="020F0502020204030204" pitchFamily="34" charset="0"/>
                <a:sym typeface="+mn-lt"/>
              </a:rPr>
              <a:t>科学的发展是通过在“正常”状态下的逐步积累，直到发生了原来的理论无法解释的异常情况，出现所谓的</a:t>
            </a:r>
            <a:r>
              <a:rPr lang="zh-CN" altLang="en-US" sz="1600" b="1" i="1" dirty="0">
                <a:solidFill>
                  <a:srgbClr val="FF0000"/>
                </a:solidFill>
                <a:latin typeface="Calibri" panose="020F0502020204030204" pitchFamily="34" charset="0"/>
                <a:cs typeface="Calibri" panose="020F0502020204030204" pitchFamily="34" charset="0"/>
                <a:sym typeface="+mn-lt"/>
              </a:rPr>
              <a:t>“革命”状态，新的范式将被提出以适应科学发展 </a:t>
            </a:r>
          </a:p>
        </p:txBody>
      </p:sp>
      <p:grpSp>
        <p:nvGrpSpPr>
          <p:cNvPr id="24" name="组合 23">
            <a:extLst>
              <a:ext uri="{FF2B5EF4-FFF2-40B4-BE49-F238E27FC236}">
                <a16:creationId xmlns:a16="http://schemas.microsoft.com/office/drawing/2014/main" id="{650CD9F9-8469-FF46-A0C4-F7D809B9E15D}"/>
              </a:ext>
            </a:extLst>
          </p:cNvPr>
          <p:cNvGrpSpPr/>
          <p:nvPr/>
        </p:nvGrpSpPr>
        <p:grpSpPr>
          <a:xfrm>
            <a:off x="407368" y="228575"/>
            <a:ext cx="3727747" cy="707886"/>
            <a:chOff x="343866" y="225492"/>
            <a:chExt cx="3903041" cy="741171"/>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183341" y="225492"/>
              <a:ext cx="3063566" cy="74117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研究背景</a:t>
              </a:r>
              <a:endParaRPr kumimoji="0" lang="zh-CN" altLang="en-US" sz="40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29" name="文本框 28">
            <a:extLst>
              <a:ext uri="{FF2B5EF4-FFF2-40B4-BE49-F238E27FC236}">
                <a16:creationId xmlns:a16="http://schemas.microsoft.com/office/drawing/2014/main" id="{F4C9BAED-D375-6841-8B9C-8FE5906A72FB}"/>
              </a:ext>
            </a:extLst>
          </p:cNvPr>
          <p:cNvSpPr txBox="1"/>
          <p:nvPr/>
        </p:nvSpPr>
        <p:spPr>
          <a:xfrm>
            <a:off x="6312024" y="1122343"/>
            <a:ext cx="4945179" cy="954107"/>
          </a:xfrm>
          <a:prstGeom prst="rect">
            <a:avLst/>
          </a:prstGeom>
          <a:noFill/>
        </p:spPr>
        <p:txBody>
          <a:bodyPr wrap="square" rtlCol="0">
            <a:spAutoFit/>
          </a:bodyPr>
          <a:lstStyle/>
          <a:p>
            <a:pPr algn="just"/>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科学的重大进步在很大程度上取决于突破性的科学发现 </a:t>
            </a:r>
          </a:p>
        </p:txBody>
      </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5</a:t>
            </a:fld>
            <a:endParaRPr lang="zh-CN" altLang="en-US"/>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4"/>
          <a:stretch>
            <a:fillRect/>
          </a:stretch>
        </p:blipFill>
        <p:spPr>
          <a:xfrm>
            <a:off x="8610600" y="120231"/>
            <a:ext cx="3461875" cy="602205"/>
          </a:xfrm>
          <a:prstGeom prst="rect">
            <a:avLst/>
          </a:prstGeom>
        </p:spPr>
      </p:pic>
      <p:pic>
        <p:nvPicPr>
          <p:cNvPr id="5122" name="Picture 2" descr="Kuhn Cycle">
            <a:extLst>
              <a:ext uri="{FF2B5EF4-FFF2-40B4-BE49-F238E27FC236}">
                <a16:creationId xmlns:a16="http://schemas.microsoft.com/office/drawing/2014/main" id="{95981513-5E70-C34C-9B37-8FAE9FD20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496" y="3150993"/>
            <a:ext cx="3456384" cy="339704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ver of Thomas Kuhn's The Structure of Scientific Revolutions">
            <a:extLst>
              <a:ext uri="{FF2B5EF4-FFF2-40B4-BE49-F238E27FC236}">
                <a16:creationId xmlns:a16="http://schemas.microsoft.com/office/drawing/2014/main" id="{67DC74B5-D948-7C4E-9D19-45066CD6BE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38" y="1772816"/>
            <a:ext cx="3058280" cy="462819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1BB6CD0-9974-3543-A0EA-AC21527CCF55}"/>
              </a:ext>
            </a:extLst>
          </p:cNvPr>
          <p:cNvPicPr>
            <a:picLocks noChangeAspect="1"/>
          </p:cNvPicPr>
          <p:nvPr/>
        </p:nvPicPr>
        <p:blipFill>
          <a:blip r:embed="rId7"/>
          <a:stretch>
            <a:fillRect/>
          </a:stretch>
        </p:blipFill>
        <p:spPr>
          <a:xfrm>
            <a:off x="2336454" y="1304643"/>
            <a:ext cx="3441880" cy="4628197"/>
          </a:xfrm>
          <a:prstGeom prst="rect">
            <a:avLst/>
          </a:prstGeom>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10305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3793EE3-049D-489A-8EE1-B0E8E6961AB5}"/>
              </a:ext>
            </a:extLst>
          </p:cNvPr>
          <p:cNvSpPr txBox="1"/>
          <p:nvPr/>
        </p:nvSpPr>
        <p:spPr>
          <a:xfrm>
            <a:off x="6057224" y="1719972"/>
            <a:ext cx="5799416" cy="830997"/>
          </a:xfrm>
          <a:prstGeom prst="rect">
            <a:avLst/>
          </a:prstGeom>
          <a:noFill/>
        </p:spPr>
        <p:txBody>
          <a:bodyPr wrap="square" rtlCol="0">
            <a:spAutoFit/>
          </a:bodyPr>
          <a:lstStyle/>
          <a:p>
            <a:r>
              <a:rPr lang="zh-CN" altLang="en-US" sz="1600" b="1" i="1" dirty="0">
                <a:solidFill>
                  <a:schemeClr val="bg2">
                    <a:lumMod val="50000"/>
                  </a:schemeClr>
                </a:solidFill>
                <a:latin typeface="Calibri" panose="020F0502020204030204" pitchFamily="34" charset="0"/>
                <a:cs typeface="Calibri" panose="020F0502020204030204" pitchFamily="34" charset="0"/>
                <a:sym typeface="+mn-lt"/>
              </a:rPr>
              <a:t>与常规科学的发展轨迹并不相同，其形成初期的反常现象往往与主流科学范式具有较低的相似度和关联性，从而呈现出一种</a:t>
            </a:r>
            <a:r>
              <a:rPr lang="zh-CN" altLang="en-US" sz="1600" b="1" i="1" dirty="0">
                <a:solidFill>
                  <a:srgbClr val="FF0000"/>
                </a:solidFill>
                <a:latin typeface="Calibri" panose="020F0502020204030204" pitchFamily="34" charset="0"/>
                <a:cs typeface="Calibri" panose="020F0502020204030204" pitchFamily="34" charset="0"/>
                <a:sym typeface="+mn-lt"/>
              </a:rPr>
              <a:t>“离群”</a:t>
            </a:r>
            <a:r>
              <a:rPr lang="zh-CN" altLang="en-US" sz="1600" b="1" i="1" dirty="0">
                <a:solidFill>
                  <a:schemeClr val="bg2">
                    <a:lumMod val="50000"/>
                  </a:schemeClr>
                </a:solidFill>
                <a:latin typeface="Calibri" panose="020F0502020204030204" pitchFamily="34" charset="0"/>
                <a:cs typeface="Calibri" panose="020F0502020204030204" pitchFamily="34" charset="0"/>
                <a:sym typeface="+mn-lt"/>
              </a:rPr>
              <a:t>状态 </a:t>
            </a:r>
          </a:p>
        </p:txBody>
      </p:sp>
      <p:sp>
        <p:nvSpPr>
          <p:cNvPr id="13" name="文本框 12">
            <a:extLst>
              <a:ext uri="{FF2B5EF4-FFF2-40B4-BE49-F238E27FC236}">
                <a16:creationId xmlns:a16="http://schemas.microsoft.com/office/drawing/2014/main" id="{0E292445-1773-4F30-93D0-7E3BF434F636}"/>
              </a:ext>
            </a:extLst>
          </p:cNvPr>
          <p:cNvSpPr txBox="1"/>
          <p:nvPr/>
        </p:nvSpPr>
        <p:spPr>
          <a:xfrm>
            <a:off x="490263" y="5399638"/>
            <a:ext cx="5566961" cy="923330"/>
          </a:xfrm>
          <a:prstGeom prst="rect">
            <a:avLst/>
          </a:prstGeom>
          <a:noFill/>
        </p:spPr>
        <p:txBody>
          <a:bodyPr wrap="square" rtlCol="0">
            <a:spAutoFit/>
          </a:bodyPr>
          <a:lstStyle/>
          <a:p>
            <a:pPr marL="285750" indent="-285750" algn="just">
              <a:buFont typeface="Wingdings" pitchFamily="2" charset="2"/>
              <a:buChar char="Ø"/>
            </a:pPr>
            <a:r>
              <a:rPr lang="zh-CN" altLang="en-US" b="1" dirty="0">
                <a:solidFill>
                  <a:srgbClr val="033180"/>
                </a:solidFill>
                <a:latin typeface="Microsoft YaHei" panose="020B0503020204020204" pitchFamily="34" charset="-122"/>
                <a:ea typeface="Microsoft YaHei" panose="020B0503020204020204" pitchFamily="34" charset="-122"/>
              </a:rPr>
              <a:t>当模型无法处理的问题或现象出现时，模型开始偏离正常科学。一旦发生超过少量的漂移，该阶段就被称为</a:t>
            </a:r>
            <a:r>
              <a:rPr lang="zh-CN" altLang="en-US" b="1" dirty="0">
                <a:solidFill>
                  <a:srgbClr val="FF0000"/>
                </a:solidFill>
                <a:latin typeface="Microsoft YaHei" panose="020B0503020204020204" pitchFamily="34" charset="-122"/>
                <a:ea typeface="Microsoft YaHei" panose="020B0503020204020204" pitchFamily="34" charset="-122"/>
              </a:rPr>
              <a:t>模型漂移</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grpSp>
        <p:nvGrpSpPr>
          <p:cNvPr id="24" name="组合 23">
            <a:extLst>
              <a:ext uri="{FF2B5EF4-FFF2-40B4-BE49-F238E27FC236}">
                <a16:creationId xmlns:a16="http://schemas.microsoft.com/office/drawing/2014/main" id="{650CD9F9-8469-FF46-A0C4-F7D809B9E15D}"/>
              </a:ext>
            </a:extLst>
          </p:cNvPr>
          <p:cNvGrpSpPr/>
          <p:nvPr/>
        </p:nvGrpSpPr>
        <p:grpSpPr>
          <a:xfrm>
            <a:off x="407368" y="228575"/>
            <a:ext cx="3727747" cy="707886"/>
            <a:chOff x="343866" y="225492"/>
            <a:chExt cx="3903041" cy="741171"/>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183341" y="225492"/>
              <a:ext cx="3063566" cy="74117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研究背景</a:t>
              </a:r>
              <a:endParaRPr kumimoji="0" lang="zh-CN" altLang="en-US" sz="40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29" name="文本框 28">
            <a:extLst>
              <a:ext uri="{FF2B5EF4-FFF2-40B4-BE49-F238E27FC236}">
                <a16:creationId xmlns:a16="http://schemas.microsoft.com/office/drawing/2014/main" id="{F4C9BAED-D375-6841-8B9C-8FE5906A72FB}"/>
              </a:ext>
            </a:extLst>
          </p:cNvPr>
          <p:cNvSpPr txBox="1"/>
          <p:nvPr/>
        </p:nvSpPr>
        <p:spPr>
          <a:xfrm>
            <a:off x="6119373" y="1196752"/>
            <a:ext cx="3705316" cy="523220"/>
          </a:xfrm>
          <a:prstGeom prst="rect">
            <a:avLst/>
          </a:prstGeom>
          <a:noFill/>
        </p:spPr>
        <p:txBody>
          <a:bodyPr wrap="square" rtlCol="0">
            <a:spAutoFit/>
          </a:bodyPr>
          <a:lstStyle/>
          <a:p>
            <a:pPr algn="just"/>
            <a:r>
              <a:rPr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科学突破</a:t>
            </a:r>
          </a:p>
        </p:txBody>
      </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6</a:t>
            </a:fld>
            <a:endParaRPr lang="zh-CN" altLang="en-US"/>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4"/>
          <a:stretch>
            <a:fillRect/>
          </a:stretch>
        </p:blipFill>
        <p:spPr>
          <a:xfrm>
            <a:off x="8610600" y="120231"/>
            <a:ext cx="3461875" cy="602205"/>
          </a:xfrm>
          <a:prstGeom prst="rect">
            <a:avLst/>
          </a:prstGeom>
        </p:spPr>
      </p:pic>
      <p:pic>
        <p:nvPicPr>
          <p:cNvPr id="14" name="Picture 2" descr="Kuhn Cycle">
            <a:extLst>
              <a:ext uri="{FF2B5EF4-FFF2-40B4-BE49-F238E27FC236}">
                <a16:creationId xmlns:a16="http://schemas.microsoft.com/office/drawing/2014/main" id="{B4900FAB-3FC5-BC46-AD14-94BFFDEA93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336" y="1715656"/>
            <a:ext cx="3456384" cy="3397047"/>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0BE29B33-F0AE-974E-8764-AAD8A421173B}"/>
              </a:ext>
            </a:extLst>
          </p:cNvPr>
          <p:cNvSpPr/>
          <p:nvPr/>
        </p:nvSpPr>
        <p:spPr>
          <a:xfrm>
            <a:off x="3935760" y="3645024"/>
            <a:ext cx="1080120" cy="8640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FC83C665-3040-E54F-B87E-BEBA6F5286B5}"/>
              </a:ext>
            </a:extLst>
          </p:cNvPr>
          <p:cNvPicPr>
            <a:picLocks noChangeAspect="1"/>
          </p:cNvPicPr>
          <p:nvPr/>
        </p:nvPicPr>
        <p:blipFill>
          <a:blip r:embed="rId6"/>
          <a:stretch>
            <a:fillRect/>
          </a:stretch>
        </p:blipFill>
        <p:spPr>
          <a:xfrm>
            <a:off x="6966920" y="2736866"/>
            <a:ext cx="4086535" cy="3693600"/>
          </a:xfrm>
          <a:prstGeom prst="rect">
            <a:avLst/>
          </a:prstGeom>
        </p:spPr>
      </p:pic>
      <p:sp>
        <p:nvSpPr>
          <p:cNvPr id="18" name="椭圆 17">
            <a:extLst>
              <a:ext uri="{FF2B5EF4-FFF2-40B4-BE49-F238E27FC236}">
                <a16:creationId xmlns:a16="http://schemas.microsoft.com/office/drawing/2014/main" id="{F4081ADD-153D-A74B-B95B-061CC9286351}"/>
              </a:ext>
            </a:extLst>
          </p:cNvPr>
          <p:cNvSpPr/>
          <p:nvPr/>
        </p:nvSpPr>
        <p:spPr bwMode="auto">
          <a:xfrm>
            <a:off x="9618254" y="3478023"/>
            <a:ext cx="582202" cy="667163"/>
          </a:xfrm>
          <a:prstGeom prst="ellipse">
            <a:avLst/>
          </a:prstGeom>
          <a:noFill/>
          <a:ln w="285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 typeface="Arial" pitchFamily="34" charset="0"/>
              <a:buNone/>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5" name="右箭头 4">
            <a:extLst>
              <a:ext uri="{FF2B5EF4-FFF2-40B4-BE49-F238E27FC236}">
                <a16:creationId xmlns:a16="http://schemas.microsoft.com/office/drawing/2014/main" id="{936562B6-5813-2F40-B1D4-671B72F0D787}"/>
              </a:ext>
            </a:extLst>
          </p:cNvPr>
          <p:cNvSpPr/>
          <p:nvPr/>
        </p:nvSpPr>
        <p:spPr>
          <a:xfrm>
            <a:off x="5570860" y="3861048"/>
            <a:ext cx="1374976" cy="432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iconfont-10459-4807117">
            <a:extLst>
              <a:ext uri="{FF2B5EF4-FFF2-40B4-BE49-F238E27FC236}">
                <a16:creationId xmlns:a16="http://schemas.microsoft.com/office/drawing/2014/main" id="{CE712897-0A3C-1141-95F8-509D53D6DF5D}"/>
              </a:ext>
            </a:extLst>
          </p:cNvPr>
          <p:cNvSpPr>
            <a:spLocks noChangeAspect="1"/>
          </p:cNvSpPr>
          <p:nvPr/>
        </p:nvSpPr>
        <p:spPr>
          <a:xfrm>
            <a:off x="5846355" y="3243662"/>
            <a:ext cx="609685" cy="609685"/>
          </a:xfrm>
          <a:custGeom>
            <a:avLst/>
            <a:gdLst>
              <a:gd name="T0" fmla="*/ 5547 w 12800"/>
              <a:gd name="T1" fmla="*/ 10240 h 12800"/>
              <a:gd name="T2" fmla="*/ 2133 w 12800"/>
              <a:gd name="T3" fmla="*/ 11947 h 12800"/>
              <a:gd name="T4" fmla="*/ 10667 w 12800"/>
              <a:gd name="T5" fmla="*/ 10240 h 12800"/>
              <a:gd name="T6" fmla="*/ 7680 w 12800"/>
              <a:gd name="T7" fmla="*/ 9387 h 12800"/>
              <a:gd name="T8" fmla="*/ 11520 w 12800"/>
              <a:gd name="T9" fmla="*/ 10240 h 12800"/>
              <a:gd name="T10" fmla="*/ 10667 w 12800"/>
              <a:gd name="T11" fmla="*/ 12800 h 12800"/>
              <a:gd name="T12" fmla="*/ 1280 w 12800"/>
              <a:gd name="T13" fmla="*/ 11947 h 12800"/>
              <a:gd name="T14" fmla="*/ 2133 w 12800"/>
              <a:gd name="T15" fmla="*/ 9387 h 12800"/>
              <a:gd name="T16" fmla="*/ 3413 w 12800"/>
              <a:gd name="T17" fmla="*/ 853 h 12800"/>
              <a:gd name="T18" fmla="*/ 10240 w 12800"/>
              <a:gd name="T19" fmla="*/ 1707 h 12800"/>
              <a:gd name="T20" fmla="*/ 9387 w 12800"/>
              <a:gd name="T21" fmla="*/ 8533 h 12800"/>
              <a:gd name="T22" fmla="*/ 2560 w 12800"/>
              <a:gd name="T23" fmla="*/ 7680 h 12800"/>
              <a:gd name="T24" fmla="*/ 3413 w 12800"/>
              <a:gd name="T25" fmla="*/ 853 h 12800"/>
              <a:gd name="T26" fmla="*/ 3413 w 12800"/>
              <a:gd name="T27" fmla="*/ 7680 h 12800"/>
              <a:gd name="T28" fmla="*/ 9387 w 12800"/>
              <a:gd name="T29" fmla="*/ 1707 h 12800"/>
              <a:gd name="T30" fmla="*/ 11093 w 12800"/>
              <a:gd name="T31" fmla="*/ 2987 h 12800"/>
              <a:gd name="T32" fmla="*/ 11520 w 12800"/>
              <a:gd name="T33" fmla="*/ 5973 h 12800"/>
              <a:gd name="T34" fmla="*/ 10667 w 12800"/>
              <a:gd name="T35" fmla="*/ 5973 h 12800"/>
              <a:gd name="T36" fmla="*/ 11093 w 12800"/>
              <a:gd name="T37" fmla="*/ 2987 h 12800"/>
              <a:gd name="T38" fmla="*/ 2133 w 12800"/>
              <a:gd name="T39" fmla="*/ 3413 h 12800"/>
              <a:gd name="T40" fmla="*/ 1707 w 12800"/>
              <a:gd name="T41" fmla="*/ 6400 h 12800"/>
              <a:gd name="T42" fmla="*/ 1280 w 12800"/>
              <a:gd name="T43" fmla="*/ 3413 h 12800"/>
              <a:gd name="T44" fmla="*/ 12373 w 12800"/>
              <a:gd name="T45" fmla="*/ 3840 h 12800"/>
              <a:gd name="T46" fmla="*/ 12800 w 12800"/>
              <a:gd name="T47" fmla="*/ 5120 h 12800"/>
              <a:gd name="T48" fmla="*/ 11947 w 12800"/>
              <a:gd name="T49" fmla="*/ 5120 h 12800"/>
              <a:gd name="T50" fmla="*/ 12373 w 12800"/>
              <a:gd name="T51" fmla="*/ 3840 h 12800"/>
              <a:gd name="T52" fmla="*/ 853 w 12800"/>
              <a:gd name="T53" fmla="*/ 4267 h 12800"/>
              <a:gd name="T54" fmla="*/ 427 w 12800"/>
              <a:gd name="T55" fmla="*/ 5547 h 12800"/>
              <a:gd name="T56" fmla="*/ 0 w 12800"/>
              <a:gd name="T57" fmla="*/ 4267 h 12800"/>
              <a:gd name="T58" fmla="*/ 4693 w 12800"/>
              <a:gd name="T59" fmla="*/ 5120 h 12800"/>
              <a:gd name="T60" fmla="*/ 4693 w 12800"/>
              <a:gd name="T61" fmla="*/ 3840 h 12800"/>
              <a:gd name="T62" fmla="*/ 4693 w 12800"/>
              <a:gd name="T63" fmla="*/ 5120 h 12800"/>
              <a:gd name="T64" fmla="*/ 8747 w 12800"/>
              <a:gd name="T65" fmla="*/ 4480 h 12800"/>
              <a:gd name="T66" fmla="*/ 7467 w 12800"/>
              <a:gd name="T67" fmla="*/ 4480 h 12800"/>
              <a:gd name="T68" fmla="*/ 6400 w 12800"/>
              <a:gd name="T69" fmla="*/ 0 h 12800"/>
              <a:gd name="T70" fmla="*/ 6827 w 12800"/>
              <a:gd name="T71" fmla="*/ 1280 h 12800"/>
              <a:gd name="T72" fmla="*/ 5973 w 12800"/>
              <a:gd name="T73" fmla="*/ 1280 h 12800"/>
              <a:gd name="T74" fmla="*/ 6400 w 12800"/>
              <a:gd name="T75" fmla="*/ 0 h 12800"/>
              <a:gd name="T76" fmla="*/ 5973 w 12800"/>
              <a:gd name="T77" fmla="*/ 8107 h 12800"/>
              <a:gd name="T78" fmla="*/ 5547 w 12800"/>
              <a:gd name="T79" fmla="*/ 10240 h 12800"/>
              <a:gd name="T80" fmla="*/ 5120 w 12800"/>
              <a:gd name="T81" fmla="*/ 8107 h 12800"/>
              <a:gd name="T82" fmla="*/ 7253 w 12800"/>
              <a:gd name="T83" fmla="*/ 7680 h 12800"/>
              <a:gd name="T84" fmla="*/ 7680 w 12800"/>
              <a:gd name="T85" fmla="*/ 9813 h 12800"/>
              <a:gd name="T86" fmla="*/ 6827 w 12800"/>
              <a:gd name="T87" fmla="*/ 9813 h 12800"/>
              <a:gd name="T88" fmla="*/ 7253 w 12800"/>
              <a:gd name="T89" fmla="*/ 768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00" h="12800">
                <a:moveTo>
                  <a:pt x="5120" y="9387"/>
                </a:moveTo>
                <a:lnTo>
                  <a:pt x="5547" y="10240"/>
                </a:lnTo>
                <a:lnTo>
                  <a:pt x="2133" y="10240"/>
                </a:lnTo>
                <a:lnTo>
                  <a:pt x="2133" y="11947"/>
                </a:lnTo>
                <a:lnTo>
                  <a:pt x="10667" y="11947"/>
                </a:lnTo>
                <a:lnTo>
                  <a:pt x="10667" y="10240"/>
                </a:lnTo>
                <a:lnTo>
                  <a:pt x="7253" y="10240"/>
                </a:lnTo>
                <a:lnTo>
                  <a:pt x="7680" y="9387"/>
                </a:lnTo>
                <a:lnTo>
                  <a:pt x="10667" y="9387"/>
                </a:lnTo>
                <a:cubicBezTo>
                  <a:pt x="11138" y="9387"/>
                  <a:pt x="11520" y="9769"/>
                  <a:pt x="11520" y="10240"/>
                </a:cubicBezTo>
                <a:lnTo>
                  <a:pt x="11520" y="11947"/>
                </a:lnTo>
                <a:cubicBezTo>
                  <a:pt x="11520" y="12418"/>
                  <a:pt x="11138" y="12800"/>
                  <a:pt x="10667" y="12800"/>
                </a:cubicBezTo>
                <a:lnTo>
                  <a:pt x="2133" y="12800"/>
                </a:lnTo>
                <a:cubicBezTo>
                  <a:pt x="1662" y="12800"/>
                  <a:pt x="1280" y="12418"/>
                  <a:pt x="1280" y="11947"/>
                </a:cubicBezTo>
                <a:lnTo>
                  <a:pt x="1280" y="10240"/>
                </a:lnTo>
                <a:cubicBezTo>
                  <a:pt x="1280" y="9769"/>
                  <a:pt x="1662" y="9387"/>
                  <a:pt x="2133" y="9387"/>
                </a:cubicBezTo>
                <a:lnTo>
                  <a:pt x="5120" y="9387"/>
                </a:lnTo>
                <a:close/>
                <a:moveTo>
                  <a:pt x="3413" y="853"/>
                </a:moveTo>
                <a:lnTo>
                  <a:pt x="9387" y="853"/>
                </a:lnTo>
                <a:cubicBezTo>
                  <a:pt x="9858" y="853"/>
                  <a:pt x="10240" y="1235"/>
                  <a:pt x="10240" y="1707"/>
                </a:cubicBezTo>
                <a:lnTo>
                  <a:pt x="10240" y="7680"/>
                </a:lnTo>
                <a:cubicBezTo>
                  <a:pt x="10240" y="8151"/>
                  <a:pt x="9858" y="8533"/>
                  <a:pt x="9387" y="8533"/>
                </a:cubicBezTo>
                <a:lnTo>
                  <a:pt x="3413" y="8533"/>
                </a:lnTo>
                <a:cubicBezTo>
                  <a:pt x="2942" y="8533"/>
                  <a:pt x="2560" y="8151"/>
                  <a:pt x="2560" y="7680"/>
                </a:cubicBezTo>
                <a:lnTo>
                  <a:pt x="2560" y="1707"/>
                </a:lnTo>
                <a:cubicBezTo>
                  <a:pt x="2560" y="1235"/>
                  <a:pt x="2942" y="853"/>
                  <a:pt x="3413" y="853"/>
                </a:cubicBezTo>
                <a:close/>
                <a:moveTo>
                  <a:pt x="3413" y="1707"/>
                </a:moveTo>
                <a:lnTo>
                  <a:pt x="3413" y="7680"/>
                </a:lnTo>
                <a:lnTo>
                  <a:pt x="9387" y="7680"/>
                </a:lnTo>
                <a:lnTo>
                  <a:pt x="9387" y="1707"/>
                </a:lnTo>
                <a:lnTo>
                  <a:pt x="3413" y="1707"/>
                </a:lnTo>
                <a:close/>
                <a:moveTo>
                  <a:pt x="11093" y="2987"/>
                </a:moveTo>
                <a:cubicBezTo>
                  <a:pt x="11329" y="2987"/>
                  <a:pt x="11520" y="3178"/>
                  <a:pt x="11520" y="3413"/>
                </a:cubicBezTo>
                <a:lnTo>
                  <a:pt x="11520" y="5973"/>
                </a:lnTo>
                <a:cubicBezTo>
                  <a:pt x="11520" y="6209"/>
                  <a:pt x="11329" y="6400"/>
                  <a:pt x="11093" y="6400"/>
                </a:cubicBezTo>
                <a:cubicBezTo>
                  <a:pt x="10858" y="6400"/>
                  <a:pt x="10667" y="6209"/>
                  <a:pt x="10667" y="5973"/>
                </a:cubicBezTo>
                <a:lnTo>
                  <a:pt x="10667" y="3413"/>
                </a:lnTo>
                <a:cubicBezTo>
                  <a:pt x="10667" y="3178"/>
                  <a:pt x="10858" y="2987"/>
                  <a:pt x="11093" y="2987"/>
                </a:cubicBezTo>
                <a:close/>
                <a:moveTo>
                  <a:pt x="1707" y="2987"/>
                </a:moveTo>
                <a:cubicBezTo>
                  <a:pt x="1942" y="2987"/>
                  <a:pt x="2133" y="3178"/>
                  <a:pt x="2133" y="3413"/>
                </a:cubicBezTo>
                <a:lnTo>
                  <a:pt x="2133" y="5973"/>
                </a:lnTo>
                <a:cubicBezTo>
                  <a:pt x="2133" y="6209"/>
                  <a:pt x="1942" y="6400"/>
                  <a:pt x="1707" y="6400"/>
                </a:cubicBezTo>
                <a:cubicBezTo>
                  <a:pt x="1471" y="6400"/>
                  <a:pt x="1280" y="6209"/>
                  <a:pt x="1280" y="5973"/>
                </a:cubicBezTo>
                <a:lnTo>
                  <a:pt x="1280" y="3413"/>
                </a:lnTo>
                <a:cubicBezTo>
                  <a:pt x="1280" y="3178"/>
                  <a:pt x="1471" y="2987"/>
                  <a:pt x="1707" y="2987"/>
                </a:cubicBezTo>
                <a:close/>
                <a:moveTo>
                  <a:pt x="12373" y="3840"/>
                </a:moveTo>
                <a:cubicBezTo>
                  <a:pt x="12609" y="3840"/>
                  <a:pt x="12800" y="4031"/>
                  <a:pt x="12800" y="4267"/>
                </a:cubicBezTo>
                <a:lnTo>
                  <a:pt x="12800" y="5120"/>
                </a:lnTo>
                <a:cubicBezTo>
                  <a:pt x="12800" y="5356"/>
                  <a:pt x="12609" y="5547"/>
                  <a:pt x="12373" y="5547"/>
                </a:cubicBezTo>
                <a:cubicBezTo>
                  <a:pt x="12138" y="5547"/>
                  <a:pt x="11947" y="5356"/>
                  <a:pt x="11947" y="5120"/>
                </a:cubicBezTo>
                <a:lnTo>
                  <a:pt x="11947" y="4267"/>
                </a:lnTo>
                <a:cubicBezTo>
                  <a:pt x="11947" y="4031"/>
                  <a:pt x="12138" y="3840"/>
                  <a:pt x="12373" y="3840"/>
                </a:cubicBezTo>
                <a:close/>
                <a:moveTo>
                  <a:pt x="427" y="3840"/>
                </a:moveTo>
                <a:cubicBezTo>
                  <a:pt x="662" y="3840"/>
                  <a:pt x="853" y="4031"/>
                  <a:pt x="853" y="4267"/>
                </a:cubicBezTo>
                <a:lnTo>
                  <a:pt x="853" y="5120"/>
                </a:lnTo>
                <a:cubicBezTo>
                  <a:pt x="853" y="5356"/>
                  <a:pt x="662" y="5547"/>
                  <a:pt x="427" y="5547"/>
                </a:cubicBezTo>
                <a:cubicBezTo>
                  <a:pt x="191" y="5547"/>
                  <a:pt x="0" y="5356"/>
                  <a:pt x="0" y="5120"/>
                </a:cubicBezTo>
                <a:lnTo>
                  <a:pt x="0" y="4267"/>
                </a:lnTo>
                <a:cubicBezTo>
                  <a:pt x="0" y="4031"/>
                  <a:pt x="191" y="3840"/>
                  <a:pt x="427" y="3840"/>
                </a:cubicBezTo>
                <a:close/>
                <a:moveTo>
                  <a:pt x="4693" y="5120"/>
                </a:moveTo>
                <a:cubicBezTo>
                  <a:pt x="5047" y="5120"/>
                  <a:pt x="5333" y="4833"/>
                  <a:pt x="5333" y="4480"/>
                </a:cubicBezTo>
                <a:cubicBezTo>
                  <a:pt x="5333" y="4127"/>
                  <a:pt x="5047" y="3840"/>
                  <a:pt x="4693" y="3840"/>
                </a:cubicBezTo>
                <a:cubicBezTo>
                  <a:pt x="4340" y="3840"/>
                  <a:pt x="4053" y="4127"/>
                  <a:pt x="4053" y="4480"/>
                </a:cubicBezTo>
                <a:cubicBezTo>
                  <a:pt x="4053" y="4833"/>
                  <a:pt x="4340" y="5120"/>
                  <a:pt x="4693" y="5120"/>
                </a:cubicBezTo>
                <a:close/>
                <a:moveTo>
                  <a:pt x="8107" y="5120"/>
                </a:moveTo>
                <a:cubicBezTo>
                  <a:pt x="8460" y="5120"/>
                  <a:pt x="8747" y="4833"/>
                  <a:pt x="8747" y="4480"/>
                </a:cubicBezTo>
                <a:cubicBezTo>
                  <a:pt x="8747" y="4127"/>
                  <a:pt x="8460" y="3840"/>
                  <a:pt x="8107" y="3840"/>
                </a:cubicBezTo>
                <a:cubicBezTo>
                  <a:pt x="7753" y="3840"/>
                  <a:pt x="7467" y="4127"/>
                  <a:pt x="7467" y="4480"/>
                </a:cubicBezTo>
                <a:cubicBezTo>
                  <a:pt x="7467" y="4833"/>
                  <a:pt x="7753" y="5120"/>
                  <a:pt x="8107" y="5120"/>
                </a:cubicBezTo>
                <a:close/>
                <a:moveTo>
                  <a:pt x="6400" y="0"/>
                </a:moveTo>
                <a:cubicBezTo>
                  <a:pt x="6636" y="0"/>
                  <a:pt x="6827" y="191"/>
                  <a:pt x="6827" y="427"/>
                </a:cubicBezTo>
                <a:lnTo>
                  <a:pt x="6827" y="1280"/>
                </a:lnTo>
                <a:cubicBezTo>
                  <a:pt x="6827" y="1516"/>
                  <a:pt x="6636" y="1707"/>
                  <a:pt x="6400" y="1707"/>
                </a:cubicBezTo>
                <a:cubicBezTo>
                  <a:pt x="6164" y="1707"/>
                  <a:pt x="5973" y="1516"/>
                  <a:pt x="5973" y="1280"/>
                </a:cubicBezTo>
                <a:lnTo>
                  <a:pt x="5973" y="427"/>
                </a:lnTo>
                <a:cubicBezTo>
                  <a:pt x="5973" y="191"/>
                  <a:pt x="6164" y="0"/>
                  <a:pt x="6400" y="0"/>
                </a:cubicBezTo>
                <a:close/>
                <a:moveTo>
                  <a:pt x="5547" y="7680"/>
                </a:moveTo>
                <a:cubicBezTo>
                  <a:pt x="5782" y="7680"/>
                  <a:pt x="5973" y="7871"/>
                  <a:pt x="5973" y="8107"/>
                </a:cubicBezTo>
                <a:lnTo>
                  <a:pt x="5973" y="9813"/>
                </a:lnTo>
                <a:cubicBezTo>
                  <a:pt x="5973" y="10049"/>
                  <a:pt x="5782" y="10240"/>
                  <a:pt x="5547" y="10240"/>
                </a:cubicBezTo>
                <a:cubicBezTo>
                  <a:pt x="5311" y="10240"/>
                  <a:pt x="5120" y="10049"/>
                  <a:pt x="5120" y="9813"/>
                </a:cubicBezTo>
                <a:lnTo>
                  <a:pt x="5120" y="8107"/>
                </a:lnTo>
                <a:cubicBezTo>
                  <a:pt x="5120" y="7871"/>
                  <a:pt x="5311" y="7680"/>
                  <a:pt x="5547" y="7680"/>
                </a:cubicBezTo>
                <a:close/>
                <a:moveTo>
                  <a:pt x="7253" y="7680"/>
                </a:moveTo>
                <a:cubicBezTo>
                  <a:pt x="7489" y="7680"/>
                  <a:pt x="7680" y="7871"/>
                  <a:pt x="7680" y="8107"/>
                </a:cubicBezTo>
                <a:lnTo>
                  <a:pt x="7680" y="9813"/>
                </a:lnTo>
                <a:cubicBezTo>
                  <a:pt x="7680" y="10049"/>
                  <a:pt x="7489" y="10240"/>
                  <a:pt x="7253" y="10240"/>
                </a:cubicBezTo>
                <a:cubicBezTo>
                  <a:pt x="7018" y="10240"/>
                  <a:pt x="6827" y="10049"/>
                  <a:pt x="6827" y="9813"/>
                </a:cubicBezTo>
                <a:lnTo>
                  <a:pt x="6827" y="8107"/>
                </a:lnTo>
                <a:cubicBezTo>
                  <a:pt x="6827" y="7871"/>
                  <a:pt x="7018" y="7680"/>
                  <a:pt x="7253" y="76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3525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E639C5-4BD9-4B11-A32F-397D3058D46C}"/>
              </a:ext>
            </a:extLst>
          </p:cNvPr>
          <p:cNvPicPr>
            <a:picLocks noChangeAspect="1"/>
          </p:cNvPicPr>
          <p:nvPr/>
        </p:nvPicPr>
        <p:blipFill rotWithShape="1">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b="-174"/>
          <a:stretch/>
        </p:blipFill>
        <p:spPr>
          <a:xfrm flipH="1">
            <a:off x="0" y="-3153"/>
            <a:ext cx="12192000" cy="6957392"/>
          </a:xfrm>
          <a:prstGeom prst="rect">
            <a:avLst/>
          </a:prstGeom>
        </p:spPr>
      </p:pic>
      <p:pic>
        <p:nvPicPr>
          <p:cNvPr id="18" name="图片 17">
            <a:extLst>
              <a:ext uri="{FF2B5EF4-FFF2-40B4-BE49-F238E27FC236}">
                <a16:creationId xmlns:a16="http://schemas.microsoft.com/office/drawing/2014/main" id="{E321A41A-6B7E-1441-BDEC-F5B785610D87}"/>
              </a:ext>
            </a:extLst>
          </p:cNvPr>
          <p:cNvPicPr>
            <a:picLocks noChangeAspect="1"/>
          </p:cNvPicPr>
          <p:nvPr/>
        </p:nvPicPr>
        <p:blipFill rotWithShape="1">
          <a:blip r:embed="rId6">
            <a:alphaModFix amt="50000"/>
          </a:blip>
          <a:srcRect l="6206" t="12361" r="5937" b="5842"/>
          <a:stretch/>
        </p:blipFill>
        <p:spPr>
          <a:xfrm>
            <a:off x="5406934" y="3850640"/>
            <a:ext cx="6889125" cy="3538800"/>
          </a:xfrm>
          <a:prstGeom prst="rect">
            <a:avLst/>
          </a:prstGeom>
        </p:spPr>
      </p:pic>
      <p:sp>
        <p:nvSpPr>
          <p:cNvPr id="19" name="椭圆 18">
            <a:extLst>
              <a:ext uri="{FF2B5EF4-FFF2-40B4-BE49-F238E27FC236}">
                <a16:creationId xmlns:a16="http://schemas.microsoft.com/office/drawing/2014/main" id="{579C2198-7257-A043-A09C-F722661D65BB}"/>
              </a:ext>
            </a:extLst>
          </p:cNvPr>
          <p:cNvSpPr/>
          <p:nvPr/>
        </p:nvSpPr>
        <p:spPr>
          <a:xfrm>
            <a:off x="10416480" y="4991551"/>
            <a:ext cx="544170" cy="52568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多边形: 形状 5">
            <a:extLst>
              <a:ext uri="{FF2B5EF4-FFF2-40B4-BE49-F238E27FC236}">
                <a16:creationId xmlns:a16="http://schemas.microsoft.com/office/drawing/2014/main" id="{90AD9506-3BFD-4C15-9161-4190482441C5}"/>
              </a:ext>
            </a:extLst>
          </p:cNvPr>
          <p:cNvSpPr/>
          <p:nvPr/>
        </p:nvSpPr>
        <p:spPr>
          <a:xfrm rot="21427085" flipH="1">
            <a:off x="-1157442" y="-1044230"/>
            <a:ext cx="8486739" cy="9577064"/>
          </a:xfrm>
          <a:custGeom>
            <a:avLst/>
            <a:gdLst>
              <a:gd name="connsiteX0" fmla="*/ 963698 w 8042265"/>
              <a:gd name="connsiteY0" fmla="*/ 781862 h 9223237"/>
              <a:gd name="connsiteX1" fmla="*/ 97425 w 8042265"/>
              <a:gd name="connsiteY1" fmla="*/ 3197803 h 9223237"/>
              <a:gd name="connsiteX2" fmla="*/ 1695218 w 8042265"/>
              <a:gd name="connsiteY2" fmla="*/ 5392363 h 9223237"/>
              <a:gd name="connsiteX3" fmla="*/ 1772220 w 8042265"/>
              <a:gd name="connsiteY3" fmla="*/ 7606173 h 9223237"/>
              <a:gd name="connsiteX4" fmla="*/ 1781846 w 8042265"/>
              <a:gd name="connsiteY4" fmla="*/ 9049963 h 9223237"/>
              <a:gd name="connsiteX5" fmla="*/ 4736801 w 8042265"/>
              <a:gd name="connsiteY5" fmla="*/ 9078838 h 9223237"/>
              <a:gd name="connsiteX6" fmla="*/ 7614755 w 8042265"/>
              <a:gd name="connsiteY6" fmla="*/ 7981558 h 9223237"/>
              <a:gd name="connsiteX7" fmla="*/ 7316372 w 8042265"/>
              <a:gd name="connsiteY7" fmla="*/ 579731 h 9223237"/>
              <a:gd name="connsiteX8" fmla="*/ 963698 w 8042265"/>
              <a:gd name="connsiteY8" fmla="*/ 781862 h 922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265" h="9223237">
                <a:moveTo>
                  <a:pt x="963698" y="781862"/>
                </a:moveTo>
                <a:cubicBezTo>
                  <a:pt x="-239460" y="1218207"/>
                  <a:pt x="-24495" y="2429386"/>
                  <a:pt x="97425" y="3197803"/>
                </a:cubicBezTo>
                <a:cubicBezTo>
                  <a:pt x="219345" y="3966220"/>
                  <a:pt x="1416085" y="4657635"/>
                  <a:pt x="1695218" y="5392363"/>
                </a:cubicBezTo>
                <a:cubicBezTo>
                  <a:pt x="1974351" y="6127091"/>
                  <a:pt x="1757782" y="6996573"/>
                  <a:pt x="1772220" y="7606173"/>
                </a:cubicBezTo>
                <a:cubicBezTo>
                  <a:pt x="1786658" y="8215773"/>
                  <a:pt x="1287749" y="8804519"/>
                  <a:pt x="1781846" y="9049963"/>
                </a:cubicBezTo>
                <a:cubicBezTo>
                  <a:pt x="2275943" y="9295407"/>
                  <a:pt x="3764650" y="9256905"/>
                  <a:pt x="4736801" y="9078838"/>
                </a:cubicBezTo>
                <a:cubicBezTo>
                  <a:pt x="5708952" y="8900771"/>
                  <a:pt x="7184827" y="9398076"/>
                  <a:pt x="7614755" y="7981558"/>
                </a:cubicBezTo>
                <a:cubicBezTo>
                  <a:pt x="8044684" y="6565040"/>
                  <a:pt x="8423277" y="1779680"/>
                  <a:pt x="7316372" y="579731"/>
                </a:cubicBezTo>
                <a:cubicBezTo>
                  <a:pt x="6209467" y="-620218"/>
                  <a:pt x="2166856" y="345517"/>
                  <a:pt x="963698" y="781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a:extLst>
              <a:ext uri="{FF2B5EF4-FFF2-40B4-BE49-F238E27FC236}">
                <a16:creationId xmlns:a16="http://schemas.microsoft.com/office/drawing/2014/main" id="{25E29409-10E8-45E2-A308-BEC107606A45}"/>
              </a:ext>
            </a:extLst>
          </p:cNvPr>
          <p:cNvGrpSpPr/>
          <p:nvPr/>
        </p:nvGrpSpPr>
        <p:grpSpPr>
          <a:xfrm>
            <a:off x="625364" y="5589210"/>
            <a:ext cx="1115746" cy="369332"/>
            <a:chOff x="625364" y="5589210"/>
            <a:chExt cx="1115746" cy="369332"/>
          </a:xfrm>
        </p:grpSpPr>
        <p:sp>
          <p:nvSpPr>
            <p:cNvPr id="36" name="矩形: 圆角 35">
              <a:extLst>
                <a:ext uri="{FF2B5EF4-FFF2-40B4-BE49-F238E27FC236}">
                  <a16:creationId xmlns:a16="http://schemas.microsoft.com/office/drawing/2014/main" id="{CA22D301-C15C-48DA-B088-853DCB5E895D}"/>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37" name="文本框 36">
              <a:extLst>
                <a:ext uri="{FF2B5EF4-FFF2-40B4-BE49-F238E27FC236}">
                  <a16:creationId xmlns:a16="http://schemas.microsoft.com/office/drawing/2014/main" id="{7A7703E7-032C-4E01-8DA6-235F2D86185B}"/>
                </a:ext>
              </a:extLst>
            </p:cNvPr>
            <p:cNvSpPr txBox="1"/>
            <p:nvPr/>
          </p:nvSpPr>
          <p:spPr>
            <a:xfrm>
              <a:off x="666781" y="5589210"/>
              <a:ext cx="1032912"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cs typeface="+mn-ea"/>
                  <a:sym typeface="+mn-lt"/>
                </a:rPr>
                <a:t>START</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38" name="组合 37">
            <a:extLst>
              <a:ext uri="{FF2B5EF4-FFF2-40B4-BE49-F238E27FC236}">
                <a16:creationId xmlns:a16="http://schemas.microsoft.com/office/drawing/2014/main" id="{F57F2394-8CAB-4A22-B8BD-CE7DEFDCF7ED}"/>
              </a:ext>
            </a:extLst>
          </p:cNvPr>
          <p:cNvGrpSpPr/>
          <p:nvPr/>
        </p:nvGrpSpPr>
        <p:grpSpPr>
          <a:xfrm>
            <a:off x="280736" y="2192116"/>
            <a:ext cx="4957340" cy="2159868"/>
            <a:chOff x="6542347" y="2053963"/>
            <a:chExt cx="4957340" cy="2159868"/>
          </a:xfrm>
        </p:grpSpPr>
        <p:sp>
          <p:nvSpPr>
            <p:cNvPr id="39" name="文本框 38">
              <a:extLst>
                <a:ext uri="{FF2B5EF4-FFF2-40B4-BE49-F238E27FC236}">
                  <a16:creationId xmlns:a16="http://schemas.microsoft.com/office/drawing/2014/main" id="{AC80957A-6063-4815-AC7F-60352CCC1E26}"/>
                </a:ext>
              </a:extLst>
            </p:cNvPr>
            <p:cNvSpPr txBox="1"/>
            <p:nvPr/>
          </p:nvSpPr>
          <p:spPr>
            <a:xfrm>
              <a:off x="6542347" y="2053963"/>
              <a:ext cx="4104456" cy="1107996"/>
            </a:xfrm>
            <a:prstGeom prst="rect">
              <a:avLst/>
            </a:prstGeom>
            <a:noFill/>
          </p:spPr>
          <p:txBody>
            <a:bodyPr wrap="square" rtlCol="0">
              <a:spAutoFit/>
            </a:bodyPr>
            <a:lstStyle/>
            <a:p>
              <a:r>
                <a:rPr lang="en-US" altLang="zh-CN" sz="6600" dirty="0">
                  <a:solidFill>
                    <a:srgbClr val="033180"/>
                  </a:solidFill>
                  <a:cs typeface="+mn-ea"/>
                  <a:sym typeface="+mn-lt"/>
                </a:rPr>
                <a:t>PART 02</a:t>
              </a:r>
              <a:endParaRPr lang="zh-CN" altLang="en-US" sz="6600" dirty="0">
                <a:solidFill>
                  <a:srgbClr val="033180"/>
                </a:solidFill>
                <a:cs typeface="+mn-ea"/>
                <a:sym typeface="+mn-lt"/>
              </a:endParaRPr>
            </a:p>
          </p:txBody>
        </p:sp>
        <p:sp>
          <p:nvSpPr>
            <p:cNvPr id="40" name="文本框 39">
              <a:extLst>
                <a:ext uri="{FF2B5EF4-FFF2-40B4-BE49-F238E27FC236}">
                  <a16:creationId xmlns:a16="http://schemas.microsoft.com/office/drawing/2014/main" id="{0C188D62-B4E9-4E89-82C1-7D7CFBC69FB9}"/>
                </a:ext>
              </a:extLst>
            </p:cNvPr>
            <p:cNvSpPr txBox="1"/>
            <p:nvPr/>
          </p:nvSpPr>
          <p:spPr>
            <a:xfrm>
              <a:off x="6565687" y="3075057"/>
              <a:ext cx="4457378" cy="769441"/>
            </a:xfrm>
            <a:prstGeom prst="rect">
              <a:avLst/>
            </a:prstGeom>
            <a:noFill/>
          </p:spPr>
          <p:txBody>
            <a:bodyPr wrap="square" rtlCol="0">
              <a:spAutoFit/>
            </a:bodyPr>
            <a:lstStyle/>
            <a:p>
              <a:pPr algn="just"/>
              <a:r>
                <a:rPr lang="zh-CN" altLang="en-US" sz="4400" b="1" dirty="0">
                  <a:solidFill>
                    <a:schemeClr val="tx1">
                      <a:lumMod val="75000"/>
                      <a:lumOff val="25000"/>
                    </a:schemeClr>
                  </a:solidFill>
                  <a:latin typeface="Microsoft YaHei" panose="020B0503020204020204" pitchFamily="34" charset="-122"/>
                  <a:ea typeface="Microsoft YaHei" panose="020B0503020204020204" pitchFamily="34" charset="-122"/>
                  <a:cs typeface="+mn-ea"/>
                  <a:sym typeface="+mn-lt"/>
                </a:rPr>
                <a:t>研究思路</a:t>
              </a:r>
            </a:p>
          </p:txBody>
        </p:sp>
        <p:sp>
          <p:nvSpPr>
            <p:cNvPr id="41" name="文本框 40">
              <a:extLst>
                <a:ext uri="{FF2B5EF4-FFF2-40B4-BE49-F238E27FC236}">
                  <a16:creationId xmlns:a16="http://schemas.microsoft.com/office/drawing/2014/main" id="{45D726FA-C956-4F82-8374-B9C462B32699}"/>
                </a:ext>
              </a:extLst>
            </p:cNvPr>
            <p:cNvSpPr txBox="1"/>
            <p:nvPr/>
          </p:nvSpPr>
          <p:spPr>
            <a:xfrm>
              <a:off x="6572036" y="3844499"/>
              <a:ext cx="4927651" cy="369332"/>
            </a:xfrm>
            <a:prstGeom prst="rect">
              <a:avLst/>
            </a:prstGeom>
            <a:noFill/>
          </p:spPr>
          <p:txBody>
            <a:bodyPr wrap="square" rtlCol="0">
              <a:spAutoFit/>
            </a:bodyPr>
            <a:lstStyle/>
            <a:p>
              <a:pPr algn="just"/>
              <a:r>
                <a:rPr lang="en-US" altLang="zh-CN" sz="1800" b="1" dirty="0">
                  <a:solidFill>
                    <a:schemeClr val="tx1">
                      <a:lumMod val="75000"/>
                      <a:lumOff val="25000"/>
                    </a:schemeClr>
                  </a:solidFill>
                  <a:cs typeface="+mn-ea"/>
                  <a:sym typeface="+mn-lt"/>
                </a:rPr>
                <a:t>The method of scientific discovery identification</a:t>
              </a:r>
            </a:p>
          </p:txBody>
        </p:sp>
      </p:grpSp>
      <p:pic>
        <p:nvPicPr>
          <p:cNvPr id="50" name="Picture 2" descr="2021年诺贝尔生理学奖或医学奖得主 左：大卫·朱利叶斯（ David Julius ）右：阿登·帕塔普蒂安（ Ardem Patapoutian）">
            <a:extLst>
              <a:ext uri="{FF2B5EF4-FFF2-40B4-BE49-F238E27FC236}">
                <a16:creationId xmlns:a16="http://schemas.microsoft.com/office/drawing/2014/main" id="{4F8A93A9-6527-914F-880B-40A3F91385CC}"/>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724774" y="188640"/>
            <a:ext cx="3638516" cy="36385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7F9787E-7FA0-0B47-9F1C-65A8C3A31C6A}"/>
              </a:ext>
            </a:extLst>
          </p:cNvPr>
          <p:cNvSpPr>
            <a:spLocks noGrp="1"/>
          </p:cNvSpPr>
          <p:nvPr>
            <p:ph type="sldNum" sz="quarter" idx="12"/>
          </p:nvPr>
        </p:nvSpPr>
        <p:spPr/>
        <p:txBody>
          <a:bodyPr/>
          <a:lstStyle/>
          <a:p>
            <a:fld id="{D2C9BAFA-04BA-4599-B89B-B0FC510734F5}" type="slidenum">
              <a:rPr lang="zh-CN" altLang="en-US" smtClean="0"/>
              <a:t>7</a:t>
            </a:fld>
            <a:endParaRPr lang="zh-CN" altLang="en-US"/>
          </a:p>
        </p:txBody>
      </p:sp>
      <p:pic>
        <p:nvPicPr>
          <p:cNvPr id="17" name="图片 16">
            <a:extLst>
              <a:ext uri="{FF2B5EF4-FFF2-40B4-BE49-F238E27FC236}">
                <a16:creationId xmlns:a16="http://schemas.microsoft.com/office/drawing/2014/main" id="{401AC84E-B979-D44C-BD4D-9BB84BE9F8FC}"/>
              </a:ext>
            </a:extLst>
          </p:cNvPr>
          <p:cNvPicPr>
            <a:picLocks noChangeAspect="1"/>
          </p:cNvPicPr>
          <p:nvPr/>
        </p:nvPicPr>
        <p:blipFill>
          <a:blip r:embed="rId9"/>
          <a:stretch>
            <a:fillRect/>
          </a:stretch>
        </p:blipFill>
        <p:spPr>
          <a:xfrm>
            <a:off x="113845" y="116632"/>
            <a:ext cx="3461875" cy="602205"/>
          </a:xfrm>
          <a:prstGeom prst="rect">
            <a:avLst/>
          </a:prstGeom>
        </p:spPr>
      </p:pic>
    </p:spTree>
    <p:custDataLst>
      <p:tags r:id="rId1"/>
    </p:custDataLst>
    <p:extLst>
      <p:ext uri="{BB962C8B-B14F-4D97-AF65-F5344CB8AC3E}">
        <p14:creationId xmlns:p14="http://schemas.microsoft.com/office/powerpoint/2010/main" val="97674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E292445-1773-4F30-93D0-7E3BF434F636}"/>
              </a:ext>
            </a:extLst>
          </p:cNvPr>
          <p:cNvSpPr txBox="1"/>
          <p:nvPr/>
        </p:nvSpPr>
        <p:spPr>
          <a:xfrm>
            <a:off x="773193" y="1412776"/>
            <a:ext cx="10658400" cy="4192879"/>
          </a:xfrm>
          <a:prstGeom prst="rect">
            <a:avLst/>
          </a:prstGeom>
          <a:noFill/>
        </p:spPr>
        <p:txBody>
          <a:bodyPr wrap="square" rtlCol="0">
            <a:spAutoFit/>
          </a:bodyPr>
          <a:lstStyle/>
          <a:p>
            <a:pPr marL="285750" indent="-285750" algn="just">
              <a:lnSpc>
                <a:spcPct val="150000"/>
              </a:lnSpc>
              <a:buFont typeface="Wingdings" pitchFamily="2" charset="2"/>
              <a:buChar char="Ø"/>
            </a:pPr>
            <a:r>
              <a:rPr lang="zh-CN" altLang="en-US" sz="2000" b="1" dirty="0">
                <a:solidFill>
                  <a:srgbClr val="033180"/>
                </a:solidFill>
                <a:latin typeface="Microsoft YaHei" panose="020B0503020204020204" pitchFamily="34" charset="-122"/>
                <a:ea typeface="Microsoft YaHei" panose="020B0503020204020204" pitchFamily="34" charset="-122"/>
              </a:rPr>
              <a:t>针对突破性研究出现时所发生的</a:t>
            </a:r>
            <a:r>
              <a:rPr lang="zh-CN" altLang="en-US" sz="2000" b="1" dirty="0">
                <a:solidFill>
                  <a:srgbClr val="FF0000"/>
                </a:solidFill>
                <a:latin typeface="Microsoft YaHei" panose="020B0503020204020204" pitchFamily="34" charset="-122"/>
                <a:ea typeface="Microsoft YaHei" panose="020B0503020204020204" pitchFamily="34" charset="-122"/>
              </a:rPr>
              <a:t>“异常”现象，从离群点（“异常点”）</a:t>
            </a:r>
            <a:r>
              <a:rPr lang="zh-CN" altLang="en-US" sz="2000" b="1" dirty="0">
                <a:solidFill>
                  <a:srgbClr val="033180"/>
                </a:solidFill>
                <a:latin typeface="Microsoft YaHei" panose="020B0503020204020204" pitchFamily="34" charset="-122"/>
                <a:ea typeface="Microsoft YaHei" panose="020B0503020204020204" pitchFamily="34" charset="-122"/>
              </a:rPr>
              <a:t>的角度出发，关注科学突破在初现时期所表现出的早期迹象，以实现科学突破的早期识别</a:t>
            </a:r>
            <a:endParaRPr lang="en-US" altLang="zh-CN" sz="2000"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endParaRPr lang="en-US" altLang="zh-CN" sz="2000"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sz="2000" b="1" dirty="0">
                <a:solidFill>
                  <a:srgbClr val="033180"/>
                </a:solidFill>
                <a:latin typeface="Microsoft YaHei" panose="020B0503020204020204" pitchFamily="34" charset="-122"/>
                <a:ea typeface="Microsoft YaHei" panose="020B0503020204020204" pitchFamily="34" charset="-122"/>
              </a:rPr>
              <a:t>以科技文献为载体，定义科技文献中的科研实体（科技文献中的研究问题、研究对象、研究方法等揭示了</a:t>
            </a:r>
            <a:r>
              <a:rPr lang="zh-CN" altLang="en-US" sz="2000" b="1" dirty="0">
                <a:solidFill>
                  <a:srgbClr val="FF0000"/>
                </a:solidFill>
                <a:latin typeface="Microsoft YaHei" panose="020B0503020204020204" pitchFamily="34" charset="-122"/>
                <a:ea typeface="Microsoft YaHei" panose="020B0503020204020204" pitchFamily="34" charset="-122"/>
              </a:rPr>
              <a:t>科技文献的关键要素</a:t>
            </a:r>
            <a:r>
              <a:rPr lang="zh-CN" altLang="en-US" sz="2000" b="1" dirty="0">
                <a:solidFill>
                  <a:srgbClr val="033180"/>
                </a:solidFill>
                <a:latin typeface="Microsoft YaHei" panose="020B0503020204020204" pitchFamily="34" charset="-122"/>
                <a:ea typeface="Microsoft YaHei" panose="020B0503020204020204" pitchFamily="34" charset="-122"/>
              </a:rPr>
              <a:t>，能够精准概括出科技文献中的</a:t>
            </a:r>
            <a:r>
              <a:rPr lang="zh-CN" altLang="en-US" sz="2000" b="1" dirty="0">
                <a:solidFill>
                  <a:srgbClr val="FF0000"/>
                </a:solidFill>
                <a:latin typeface="Microsoft YaHei" panose="020B0503020204020204" pitchFamily="34" charset="-122"/>
                <a:ea typeface="Microsoft YaHei" panose="020B0503020204020204" pitchFamily="34" charset="-122"/>
              </a:rPr>
              <a:t>贡献点和创新点</a:t>
            </a:r>
            <a:r>
              <a:rPr lang="zh-CN" altLang="en-US" sz="2000" b="1" dirty="0">
                <a:solidFill>
                  <a:srgbClr val="033180"/>
                </a:solidFill>
                <a:latin typeface="Microsoft YaHei" panose="020B0503020204020204" pitchFamily="34" charset="-122"/>
                <a:ea typeface="Microsoft YaHei" panose="020B0503020204020204" pitchFamily="34" charset="-122"/>
              </a:rPr>
              <a:t>）</a:t>
            </a:r>
            <a:endParaRPr lang="en-US" altLang="zh-CN" sz="2000"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endParaRPr lang="zh-CN" altLang="en-US" sz="2000" b="1" dirty="0">
              <a:solidFill>
                <a:srgbClr val="033180"/>
              </a:solidFill>
              <a:latin typeface="Microsoft YaHei" panose="020B0503020204020204" pitchFamily="34" charset="-122"/>
              <a:ea typeface="Microsoft YaHei" panose="020B0503020204020204" pitchFamily="34" charset="-122"/>
            </a:endParaRPr>
          </a:p>
          <a:p>
            <a:pPr marL="285750" indent="-285750" algn="just">
              <a:lnSpc>
                <a:spcPct val="150000"/>
              </a:lnSpc>
              <a:buFont typeface="Wingdings" pitchFamily="2" charset="2"/>
              <a:buChar char="Ø"/>
            </a:pPr>
            <a:r>
              <a:rPr lang="zh-CN" altLang="en-US" sz="2000" b="1" dirty="0">
                <a:solidFill>
                  <a:srgbClr val="033180"/>
                </a:solidFill>
                <a:latin typeface="Microsoft YaHei" panose="020B0503020204020204" pitchFamily="34" charset="-122"/>
                <a:ea typeface="Microsoft YaHei" panose="020B0503020204020204" pitchFamily="34" charset="-122"/>
              </a:rPr>
              <a:t>本文将基于科研实体来</a:t>
            </a:r>
            <a:r>
              <a:rPr lang="zh-CN" altLang="en-US" sz="2000" b="1" dirty="0">
                <a:solidFill>
                  <a:srgbClr val="FF0000"/>
                </a:solidFill>
                <a:latin typeface="Microsoft YaHei" panose="020B0503020204020204" pitchFamily="34" charset="-122"/>
                <a:ea typeface="Microsoft YaHei" panose="020B0503020204020204" pitchFamily="34" charset="-122"/>
              </a:rPr>
              <a:t>深入揭示单篇学术论文中的重点与核心内容</a:t>
            </a:r>
            <a:r>
              <a:rPr lang="zh-CN" altLang="en-US" sz="2000" b="1" dirty="0">
                <a:solidFill>
                  <a:srgbClr val="033180"/>
                </a:solidFill>
                <a:latin typeface="Microsoft YaHei" panose="020B0503020204020204" pitchFamily="34" charset="-122"/>
                <a:ea typeface="Microsoft YaHei" panose="020B0503020204020204" pitchFamily="34" charset="-122"/>
              </a:rPr>
              <a:t>，通过分析学术论文的科研实体集</a:t>
            </a:r>
            <a:r>
              <a:rPr lang="zh-CN" altLang="en-US" sz="2000" b="1" dirty="0">
                <a:solidFill>
                  <a:srgbClr val="FF0000"/>
                </a:solidFill>
                <a:latin typeface="Microsoft YaHei" panose="020B0503020204020204" pitchFamily="34" charset="-122"/>
                <a:ea typeface="Microsoft YaHei" panose="020B0503020204020204" pitchFamily="34" charset="-122"/>
              </a:rPr>
              <a:t>在特定研究领域范围内的离群情况</a:t>
            </a:r>
            <a:r>
              <a:rPr lang="zh-CN" altLang="en-US" sz="2000" b="1" dirty="0">
                <a:solidFill>
                  <a:srgbClr val="033180"/>
                </a:solidFill>
                <a:latin typeface="Microsoft YaHei" panose="020B0503020204020204" pitchFamily="34" charset="-122"/>
                <a:ea typeface="Microsoft YaHei" panose="020B0503020204020204" pitchFamily="34" charset="-122"/>
              </a:rPr>
              <a:t>，来</a:t>
            </a:r>
            <a:r>
              <a:rPr lang="zh-CN" altLang="en-US" sz="2000" b="1" dirty="0">
                <a:solidFill>
                  <a:srgbClr val="FF0000"/>
                </a:solidFill>
                <a:latin typeface="Microsoft YaHei" panose="020B0503020204020204" pitchFamily="34" charset="-122"/>
                <a:ea typeface="Microsoft YaHei" panose="020B0503020204020204" pitchFamily="34" charset="-122"/>
              </a:rPr>
              <a:t>实现科学突破的早期识别</a:t>
            </a:r>
            <a:r>
              <a:rPr lang="zh-CN" altLang="en-US" sz="2000" b="1" dirty="0">
                <a:solidFill>
                  <a:srgbClr val="033180"/>
                </a:solidFill>
                <a:latin typeface="Microsoft YaHei" panose="020B0503020204020204" pitchFamily="34" charset="-122"/>
                <a:ea typeface="Microsoft YaHei" panose="020B0503020204020204" pitchFamily="34" charset="-122"/>
              </a:rPr>
              <a:t>，并</a:t>
            </a:r>
            <a:r>
              <a:rPr lang="zh-CN" altLang="en-US" sz="2000" b="1" dirty="0">
                <a:solidFill>
                  <a:srgbClr val="FF0000"/>
                </a:solidFill>
                <a:latin typeface="Microsoft YaHei" panose="020B0503020204020204" pitchFamily="34" charset="-122"/>
                <a:ea typeface="Microsoft YaHei" panose="020B0503020204020204" pitchFamily="34" charset="-122"/>
              </a:rPr>
              <a:t>结合文献发表时间标签动态监测分析其后的领域演化状态</a:t>
            </a:r>
            <a:endParaRPr lang="en-US" altLang="zh-CN" sz="2000" b="1" dirty="0">
              <a:solidFill>
                <a:srgbClr val="FF0000"/>
              </a:solidFill>
              <a:latin typeface="Microsoft YaHei" panose="020B0503020204020204" pitchFamily="34" charset="-122"/>
              <a:ea typeface="Microsoft YaHei" panose="020B0503020204020204" pitchFamily="34" charset="-122"/>
            </a:endParaRPr>
          </a:p>
        </p:txBody>
      </p:sp>
      <p:grpSp>
        <p:nvGrpSpPr>
          <p:cNvPr id="24" name="组合 23">
            <a:extLst>
              <a:ext uri="{FF2B5EF4-FFF2-40B4-BE49-F238E27FC236}">
                <a16:creationId xmlns:a16="http://schemas.microsoft.com/office/drawing/2014/main" id="{650CD9F9-8469-FF46-A0C4-F7D809B9E15D}"/>
              </a:ext>
            </a:extLst>
          </p:cNvPr>
          <p:cNvGrpSpPr/>
          <p:nvPr/>
        </p:nvGrpSpPr>
        <p:grpSpPr>
          <a:xfrm>
            <a:off x="407368" y="228575"/>
            <a:ext cx="3727747" cy="707886"/>
            <a:chOff x="343866" y="225492"/>
            <a:chExt cx="3903041" cy="741171"/>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183341" y="225492"/>
              <a:ext cx="3063566" cy="74117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研究思路</a:t>
              </a:r>
              <a:endParaRPr kumimoji="0" lang="zh-CN" altLang="en-US" sz="40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8</a:t>
            </a:fld>
            <a:endParaRPr lang="zh-CN" altLang="en-US"/>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4"/>
          <a:stretch>
            <a:fillRect/>
          </a:stretch>
        </p:blipFill>
        <p:spPr>
          <a:xfrm>
            <a:off x="8610600" y="120231"/>
            <a:ext cx="3461875" cy="602205"/>
          </a:xfrm>
          <a:prstGeom prst="rect">
            <a:avLst/>
          </a:prstGeom>
        </p:spPr>
      </p:pic>
    </p:spTree>
    <p:custDataLst>
      <p:tags r:id="rId1"/>
    </p:custDataLst>
    <p:extLst>
      <p:ext uri="{BB962C8B-B14F-4D97-AF65-F5344CB8AC3E}">
        <p14:creationId xmlns:p14="http://schemas.microsoft.com/office/powerpoint/2010/main" val="381076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650CD9F9-8469-FF46-A0C4-F7D809B9E15D}"/>
              </a:ext>
            </a:extLst>
          </p:cNvPr>
          <p:cNvGrpSpPr/>
          <p:nvPr/>
        </p:nvGrpSpPr>
        <p:grpSpPr>
          <a:xfrm>
            <a:off x="407368" y="228575"/>
            <a:ext cx="3727747" cy="707886"/>
            <a:chOff x="343866" y="225492"/>
            <a:chExt cx="3903041" cy="741171"/>
          </a:xfrm>
        </p:grpSpPr>
        <p:grpSp>
          <p:nvGrpSpPr>
            <p:cNvPr id="25" name="组合 24">
              <a:extLst>
                <a:ext uri="{FF2B5EF4-FFF2-40B4-BE49-F238E27FC236}">
                  <a16:creationId xmlns:a16="http://schemas.microsoft.com/office/drawing/2014/main" id="{8B8DB7FE-D7EA-A848-81A4-C9483FB4972F}"/>
                </a:ext>
              </a:extLst>
            </p:cNvPr>
            <p:cNvGrpSpPr/>
            <p:nvPr/>
          </p:nvGrpSpPr>
          <p:grpSpPr>
            <a:xfrm>
              <a:off x="343866" y="395552"/>
              <a:ext cx="570906" cy="401052"/>
              <a:chOff x="496854" y="386577"/>
              <a:chExt cx="754884" cy="530293"/>
            </a:xfrm>
          </p:grpSpPr>
          <p:sp>
            <p:nvSpPr>
              <p:cNvPr id="27" name="矩形: 圆角 6">
                <a:extLst>
                  <a:ext uri="{FF2B5EF4-FFF2-40B4-BE49-F238E27FC236}">
                    <a16:creationId xmlns:a16="http://schemas.microsoft.com/office/drawing/2014/main" id="{2A46833B-8B07-2C41-9407-E000CA43C44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矩形: 圆角 7">
                <a:extLst>
                  <a:ext uri="{FF2B5EF4-FFF2-40B4-BE49-F238E27FC236}">
                    <a16:creationId xmlns:a16="http://schemas.microsoft.com/office/drawing/2014/main" id="{95E220B7-B522-C346-9C85-F2C2CD26381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6" name="矩形 25">
              <a:extLst>
                <a:ext uri="{FF2B5EF4-FFF2-40B4-BE49-F238E27FC236}">
                  <a16:creationId xmlns:a16="http://schemas.microsoft.com/office/drawing/2014/main" id="{2BCEA934-F8CA-164F-BB69-D1477B82922D}"/>
                </a:ext>
              </a:extLst>
            </p:cNvPr>
            <p:cNvSpPr/>
            <p:nvPr/>
          </p:nvSpPr>
          <p:spPr>
            <a:xfrm>
              <a:off x="1183341" y="225492"/>
              <a:ext cx="3063566" cy="74117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lumMod val="75000"/>
                      <a:lumOff val="25000"/>
                    </a:prstClr>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ea"/>
                  <a:sym typeface="+mn-lt"/>
                </a:rPr>
                <a:t>研究思路</a:t>
              </a:r>
              <a:endParaRPr kumimoji="0" lang="zh-CN" altLang="en-US" sz="40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2" name="灯片编号占位符 1">
            <a:extLst>
              <a:ext uri="{FF2B5EF4-FFF2-40B4-BE49-F238E27FC236}">
                <a16:creationId xmlns:a16="http://schemas.microsoft.com/office/drawing/2014/main" id="{B66B6EE0-C830-B549-A6C6-E5343603782A}"/>
              </a:ext>
            </a:extLst>
          </p:cNvPr>
          <p:cNvSpPr>
            <a:spLocks noGrp="1"/>
          </p:cNvSpPr>
          <p:nvPr>
            <p:ph type="sldNum" sz="quarter" idx="12"/>
          </p:nvPr>
        </p:nvSpPr>
        <p:spPr/>
        <p:txBody>
          <a:bodyPr/>
          <a:lstStyle/>
          <a:p>
            <a:fld id="{D2C9BAFA-04BA-4599-B89B-B0FC510734F5}" type="slidenum">
              <a:rPr lang="zh-CN" altLang="en-US" smtClean="0"/>
              <a:t>9</a:t>
            </a:fld>
            <a:endParaRPr lang="zh-CN" altLang="en-US"/>
          </a:p>
        </p:txBody>
      </p:sp>
      <p:pic>
        <p:nvPicPr>
          <p:cNvPr id="16" name="图片 15">
            <a:extLst>
              <a:ext uri="{FF2B5EF4-FFF2-40B4-BE49-F238E27FC236}">
                <a16:creationId xmlns:a16="http://schemas.microsoft.com/office/drawing/2014/main" id="{B48D0AEE-7885-254C-BE82-0DCF93E168E8}"/>
              </a:ext>
            </a:extLst>
          </p:cNvPr>
          <p:cNvPicPr>
            <a:picLocks noChangeAspect="1"/>
          </p:cNvPicPr>
          <p:nvPr/>
        </p:nvPicPr>
        <p:blipFill>
          <a:blip r:embed="rId3"/>
          <a:stretch>
            <a:fillRect/>
          </a:stretch>
        </p:blipFill>
        <p:spPr>
          <a:xfrm>
            <a:off x="8610600" y="120231"/>
            <a:ext cx="3461875" cy="602205"/>
          </a:xfrm>
          <a:prstGeom prst="rect">
            <a:avLst/>
          </a:prstGeom>
        </p:spPr>
      </p:pic>
      <p:pic>
        <p:nvPicPr>
          <p:cNvPr id="21" name="图片 20">
            <a:extLst>
              <a:ext uri="{FF2B5EF4-FFF2-40B4-BE49-F238E27FC236}">
                <a16:creationId xmlns:a16="http://schemas.microsoft.com/office/drawing/2014/main" id="{4D4CA7BC-174B-CE40-B485-FE2B5451F217}"/>
              </a:ext>
            </a:extLst>
          </p:cNvPr>
          <p:cNvPicPr>
            <a:picLocks noChangeAspect="1"/>
          </p:cNvPicPr>
          <p:nvPr/>
        </p:nvPicPr>
        <p:blipFill>
          <a:blip r:embed="rId4"/>
          <a:stretch>
            <a:fillRect/>
          </a:stretch>
        </p:blipFill>
        <p:spPr>
          <a:xfrm>
            <a:off x="168446" y="1484784"/>
            <a:ext cx="11923649" cy="4441045"/>
          </a:xfrm>
          <a:prstGeom prst="rect">
            <a:avLst/>
          </a:prstGeom>
        </p:spPr>
      </p:pic>
    </p:spTree>
    <p:custDataLst>
      <p:tags r:id="rId1"/>
    </p:custDataLst>
    <p:extLst>
      <p:ext uri="{BB962C8B-B14F-4D97-AF65-F5344CB8AC3E}">
        <p14:creationId xmlns:p14="http://schemas.microsoft.com/office/powerpoint/2010/main" val="39693373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9|0.1|0.2|0.4|0.2"/>
</p:tagLst>
</file>

<file path=ppt/tags/tag10.xml><?xml version="1.0" encoding="utf-8"?>
<p:tagLst xmlns:a="http://schemas.openxmlformats.org/drawingml/2006/main" xmlns:r="http://schemas.openxmlformats.org/officeDocument/2006/relationships" xmlns:p="http://schemas.openxmlformats.org/presentationml/2006/main">
  <p:tag name="TIMING" val="|0.2|0.3|0.3"/>
</p:tagLst>
</file>

<file path=ppt/tags/tag11.xml><?xml version="1.0" encoding="utf-8"?>
<p:tagLst xmlns:a="http://schemas.openxmlformats.org/drawingml/2006/main" xmlns:r="http://schemas.openxmlformats.org/officeDocument/2006/relationships" xmlns:p="http://schemas.openxmlformats.org/presentationml/2006/main">
  <p:tag name="TIMING" val="|0.2"/>
</p:tagLst>
</file>

<file path=ppt/tags/tag12.xml><?xml version="1.0" encoding="utf-8"?>
<p:tagLst xmlns:a="http://schemas.openxmlformats.org/drawingml/2006/main" xmlns:r="http://schemas.openxmlformats.org/officeDocument/2006/relationships" xmlns:p="http://schemas.openxmlformats.org/presentationml/2006/main">
  <p:tag name="TIMING" val="|0.2|0.3|0.2|0.2|0.2|0.3|0.2"/>
</p:tagLst>
</file>

<file path=ppt/tags/tag13.xml><?xml version="1.0" encoding="utf-8"?>
<p:tagLst xmlns:a="http://schemas.openxmlformats.org/drawingml/2006/main" xmlns:r="http://schemas.openxmlformats.org/officeDocument/2006/relationships" xmlns:p="http://schemas.openxmlformats.org/presentationml/2006/main">
  <p:tag name="TIMING" val="|0.2|0.3|0.2|0.2|0.2|0.3|0.2"/>
</p:tagLst>
</file>

<file path=ppt/tags/tag14.xml><?xml version="1.0" encoding="utf-8"?>
<p:tagLst xmlns:a="http://schemas.openxmlformats.org/drawingml/2006/main" xmlns:r="http://schemas.openxmlformats.org/officeDocument/2006/relationships" xmlns:p="http://schemas.openxmlformats.org/presentationml/2006/main">
  <p:tag name="TIMING" val="|0.2|0.3|0.2|0.2|0.2|0.3|0.2"/>
</p:tagLst>
</file>

<file path=ppt/tags/tag15.xml><?xml version="1.0" encoding="utf-8"?>
<p:tagLst xmlns:a="http://schemas.openxmlformats.org/drawingml/2006/main" xmlns:r="http://schemas.openxmlformats.org/officeDocument/2006/relationships" xmlns:p="http://schemas.openxmlformats.org/presentationml/2006/main">
  <p:tag name="TIMING" val="|0.2|0.3|0.2|0.2|0.2|0.3|0.2"/>
</p:tagLst>
</file>

<file path=ppt/tags/tag16.xml><?xml version="1.0" encoding="utf-8"?>
<p:tagLst xmlns:a="http://schemas.openxmlformats.org/drawingml/2006/main" xmlns:r="http://schemas.openxmlformats.org/officeDocument/2006/relationships" xmlns:p="http://schemas.openxmlformats.org/presentationml/2006/main">
  <p:tag name="TIMING" val="|0.2|0.3|0.2|0.2|0.2|0.3|0.2"/>
</p:tagLst>
</file>

<file path=ppt/tags/tag17.xml><?xml version="1.0" encoding="utf-8"?>
<p:tagLst xmlns:a="http://schemas.openxmlformats.org/drawingml/2006/main" xmlns:r="http://schemas.openxmlformats.org/officeDocument/2006/relationships" xmlns:p="http://schemas.openxmlformats.org/presentationml/2006/main">
  <p:tag name="TIMING" val="|0.2|0.3|0.3"/>
</p:tagLst>
</file>

<file path=ppt/tags/tag18.xml><?xml version="1.0" encoding="utf-8"?>
<p:tagLst xmlns:a="http://schemas.openxmlformats.org/drawingml/2006/main" xmlns:r="http://schemas.openxmlformats.org/officeDocument/2006/relationships" xmlns:p="http://schemas.openxmlformats.org/presentationml/2006/main">
  <p:tag name="TIMING" val="|0.3"/>
</p:tagLst>
</file>

<file path=ppt/tags/tag19.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2|0.2|0.2|0.2|0.2"/>
</p:tagLst>
</file>

<file path=ppt/tags/tag20.xml><?xml version="1.0" encoding="utf-8"?>
<p:tagLst xmlns:a="http://schemas.openxmlformats.org/drawingml/2006/main" xmlns:r="http://schemas.openxmlformats.org/officeDocument/2006/relationships" xmlns:p="http://schemas.openxmlformats.org/presentationml/2006/main">
  <p:tag name="TIMING" val="|0.9|0.1|0.2|0.4|0.2"/>
</p:tagLst>
</file>

<file path=ppt/tags/tag3.xml><?xml version="1.0" encoding="utf-8"?>
<p:tagLst xmlns:a="http://schemas.openxmlformats.org/drawingml/2006/main" xmlns:r="http://schemas.openxmlformats.org/officeDocument/2006/relationships" xmlns:p="http://schemas.openxmlformats.org/presentationml/2006/main">
  <p:tag name="TIMING" val="|0.2|0.3|0.3"/>
</p:tagLst>
</file>

<file path=ppt/tags/tag4.xml><?xml version="1.0" encoding="utf-8"?>
<p:tagLst xmlns:a="http://schemas.openxmlformats.org/drawingml/2006/main" xmlns:r="http://schemas.openxmlformats.org/officeDocument/2006/relationships" xmlns:p="http://schemas.openxmlformats.org/presentationml/2006/main">
  <p:tag name="TIMING" val="|0.2|0.3|0.2|0.2|0.2|0.3|0.2"/>
</p:tagLst>
</file>

<file path=ppt/tags/tag5.xml><?xml version="1.0" encoding="utf-8"?>
<p:tagLst xmlns:a="http://schemas.openxmlformats.org/drawingml/2006/main" xmlns:r="http://schemas.openxmlformats.org/officeDocument/2006/relationships" xmlns:p="http://schemas.openxmlformats.org/presentationml/2006/main">
  <p:tag name="TIMING" val="|0.2|0.3|0.2|0.2|0.2|0.3|0.2"/>
</p:tagLst>
</file>

<file path=ppt/tags/tag6.xml><?xml version="1.0" encoding="utf-8"?>
<p:tagLst xmlns:a="http://schemas.openxmlformats.org/drawingml/2006/main" xmlns:r="http://schemas.openxmlformats.org/officeDocument/2006/relationships" xmlns:p="http://schemas.openxmlformats.org/presentationml/2006/main">
  <p:tag name="TIMING" val="|0.2|0.3|0.2|0.2|0.2|0.3|0.2"/>
</p:tagLst>
</file>

<file path=ppt/tags/tag7.xml><?xml version="1.0" encoding="utf-8"?>
<p:tagLst xmlns:a="http://schemas.openxmlformats.org/drawingml/2006/main" xmlns:r="http://schemas.openxmlformats.org/officeDocument/2006/relationships" xmlns:p="http://schemas.openxmlformats.org/presentationml/2006/main">
  <p:tag name="TIMING" val="|0.2|0.3|0.3"/>
</p:tagLst>
</file>

<file path=ppt/tags/tag8.xml><?xml version="1.0" encoding="utf-8"?>
<p:tagLst xmlns:a="http://schemas.openxmlformats.org/drawingml/2006/main" xmlns:r="http://schemas.openxmlformats.org/officeDocument/2006/relationships" xmlns:p="http://schemas.openxmlformats.org/presentationml/2006/main">
  <p:tag name="TIMING" val="|0.2|0.3|0.2|0.2|0.2|0.3|0.2"/>
</p:tagLst>
</file>

<file path=ppt/tags/tag9.xml><?xml version="1.0" encoding="utf-8"?>
<p:tagLst xmlns:a="http://schemas.openxmlformats.org/drawingml/2006/main" xmlns:r="http://schemas.openxmlformats.org/officeDocument/2006/relationships" xmlns:p="http://schemas.openxmlformats.org/presentationml/2006/main">
  <p:tag name="TIMING" val="|0.2|0.3|0.2|0.2|0.2|0.3|0.2"/>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5764</TotalTime>
  <Words>1426</Words>
  <Application>Microsoft Macintosh PowerPoint</Application>
  <PresentationFormat>宽屏</PresentationFormat>
  <Paragraphs>221</Paragraphs>
  <Slides>20</Slides>
  <Notes>12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等线</vt:lpstr>
      <vt:lpstr>SimHei</vt:lpstr>
      <vt:lpstr>KaiTi</vt:lpstr>
      <vt:lpstr>Microsoft YaHei</vt:lpstr>
      <vt:lpstr>Arial</vt:lpstr>
      <vt:lpstr>Calibri</vt:lpstr>
      <vt:lpstr>Tahoma</vt:lpstr>
      <vt:lpstr>Wingdings</vt:lpstr>
      <vt:lpstr>www.freeppt7.com</vt:lpstr>
      <vt:lpstr>www.jpppt.com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A5072</cp:lastModifiedBy>
  <cp:revision>88</cp:revision>
  <dcterms:created xsi:type="dcterms:W3CDTF">2021-09-09T06:36:52Z</dcterms:created>
  <dcterms:modified xsi:type="dcterms:W3CDTF">2023-07-12T03:48:12Z</dcterms:modified>
</cp:coreProperties>
</file>